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1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3" r:id="rId17"/>
    <p:sldId id="275" r:id="rId18"/>
    <p:sldId id="276" r:id="rId19"/>
    <p:sldId id="277" r:id="rId20"/>
    <p:sldId id="278" r:id="rId21"/>
    <p:sldId id="279" r:id="rId22"/>
    <p:sldId id="280" r:id="rId23"/>
    <p:sldId id="274" r:id="rId2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24" autoAdjust="0"/>
  </p:normalViewPr>
  <p:slideViewPr>
    <p:cSldViewPr snapToGrid="0">
      <p:cViewPr varScale="1">
        <p:scale>
          <a:sx n="87" d="100"/>
          <a:sy n="87" d="100"/>
        </p:scale>
        <p:origin x="152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6B5AE4-0D4B-4CC8-A995-1E98C474599A}" type="doc">
      <dgm:prSet loTypeId="urn:microsoft.com/office/officeart/2008/layout/VerticalAccentList" loCatId="list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es-ES"/>
        </a:p>
      </dgm:t>
    </dgm:pt>
    <dgm:pt modelId="{B324DE44-D77B-465B-AC0D-8E3475E2ABA9}">
      <dgm:prSet phldrT="[Texto]"/>
      <dgm:spPr/>
      <dgm:t>
        <a:bodyPr/>
        <a:lstStyle/>
        <a:p>
          <a:r>
            <a:rPr lang="es-ES" b="1" dirty="0" smtClean="0">
              <a:solidFill>
                <a:schemeClr val="tx1"/>
              </a:solidFill>
            </a:rPr>
            <a:t>AUTORREGULACIÓN</a:t>
          </a:r>
          <a:endParaRPr lang="es-ES" b="1" dirty="0">
            <a:solidFill>
              <a:schemeClr val="tx1"/>
            </a:solidFill>
          </a:endParaRPr>
        </a:p>
      </dgm:t>
    </dgm:pt>
    <dgm:pt modelId="{1A1E9E24-0B24-4111-8131-D791802C6DDD}" type="parTrans" cxnId="{86CC9499-E0CD-412A-B5BC-464028DB1D89}">
      <dgm:prSet/>
      <dgm:spPr/>
      <dgm:t>
        <a:bodyPr/>
        <a:lstStyle/>
        <a:p>
          <a:endParaRPr lang="es-ES"/>
        </a:p>
      </dgm:t>
    </dgm:pt>
    <dgm:pt modelId="{6F55149B-8E32-4E55-B7AA-25235EC67EE7}" type="sibTrans" cxnId="{86CC9499-E0CD-412A-B5BC-464028DB1D89}">
      <dgm:prSet/>
      <dgm:spPr/>
      <dgm:t>
        <a:bodyPr/>
        <a:lstStyle/>
        <a:p>
          <a:endParaRPr lang="es-ES"/>
        </a:p>
      </dgm:t>
    </dgm:pt>
    <dgm:pt modelId="{1D5405CA-29FA-4075-BBBB-97DBDC37DFEC}">
      <dgm:prSet phldrT="[Texto]"/>
      <dgm:spPr/>
      <dgm:t>
        <a:bodyPr/>
        <a:lstStyle/>
        <a:p>
          <a:r>
            <a:rPr lang="es-ES" b="1" dirty="0" smtClean="0">
              <a:solidFill>
                <a:schemeClr val="tx1"/>
              </a:solidFill>
            </a:rPr>
            <a:t>AUTOGESTIÓN</a:t>
          </a:r>
          <a:endParaRPr lang="es-ES" b="1" dirty="0">
            <a:solidFill>
              <a:schemeClr val="accent1">
                <a:lumMod val="50000"/>
              </a:schemeClr>
            </a:solidFill>
          </a:endParaRPr>
        </a:p>
      </dgm:t>
    </dgm:pt>
    <dgm:pt modelId="{A9F9A5E2-56EE-4D41-B202-6A438D1551ED}" type="parTrans" cxnId="{965D43AF-42F0-4AED-8A6F-D0786C63785A}">
      <dgm:prSet/>
      <dgm:spPr/>
      <dgm:t>
        <a:bodyPr/>
        <a:lstStyle/>
        <a:p>
          <a:endParaRPr lang="es-ES"/>
        </a:p>
      </dgm:t>
    </dgm:pt>
    <dgm:pt modelId="{1E91BBCF-3022-4CB9-A09E-58851E5219F3}" type="sibTrans" cxnId="{965D43AF-42F0-4AED-8A6F-D0786C63785A}">
      <dgm:prSet/>
      <dgm:spPr/>
      <dgm:t>
        <a:bodyPr/>
        <a:lstStyle/>
        <a:p>
          <a:endParaRPr lang="es-ES"/>
        </a:p>
      </dgm:t>
    </dgm:pt>
    <dgm:pt modelId="{2B62975A-FCB7-495D-981A-55B67BCDF0E5}">
      <dgm:prSet phldrT="[Texto]" custT="1"/>
      <dgm:spPr>
        <a:ln>
          <a:solidFill>
            <a:schemeClr val="tx1"/>
          </a:solidFill>
        </a:ln>
      </dgm:spPr>
      <dgm:t>
        <a:bodyPr/>
        <a:lstStyle/>
        <a:p>
          <a:r>
            <a:rPr lang="es-ES" sz="1800" dirty="0" smtClean="0">
              <a:solidFill>
                <a:schemeClr val="tx1"/>
              </a:solidFill>
            </a:rPr>
            <a:t>Capacidad de toda organización pública para interpretar, coordinar, aplicar y evaluar la función administrativa.</a:t>
          </a:r>
          <a:endParaRPr lang="es-ES" sz="1800" dirty="0">
            <a:solidFill>
              <a:schemeClr val="tx1"/>
            </a:solidFill>
          </a:endParaRPr>
        </a:p>
      </dgm:t>
    </dgm:pt>
    <dgm:pt modelId="{B0E0A3DE-7047-4607-9D26-DC92F9C7AFF1}" type="parTrans" cxnId="{79499C1A-F85D-4122-8660-7463DCD6D48E}">
      <dgm:prSet/>
      <dgm:spPr/>
      <dgm:t>
        <a:bodyPr/>
        <a:lstStyle/>
        <a:p>
          <a:endParaRPr lang="es-ES"/>
        </a:p>
      </dgm:t>
    </dgm:pt>
    <dgm:pt modelId="{39618356-8CB0-45D0-88E8-9EC940B79F14}" type="sibTrans" cxnId="{79499C1A-F85D-4122-8660-7463DCD6D48E}">
      <dgm:prSet/>
      <dgm:spPr/>
      <dgm:t>
        <a:bodyPr/>
        <a:lstStyle/>
        <a:p>
          <a:endParaRPr lang="es-ES"/>
        </a:p>
      </dgm:t>
    </dgm:pt>
    <dgm:pt modelId="{510A3D37-04BE-4BB0-A8E0-811DFA46AD22}">
      <dgm:prSet phldrT="[Texto]" custT="1"/>
      <dgm:spPr>
        <a:ln>
          <a:solidFill>
            <a:schemeClr val="tx1"/>
          </a:solidFill>
        </a:ln>
      </dgm:spPr>
      <dgm:t>
        <a:bodyPr/>
        <a:lstStyle/>
        <a:p>
          <a:r>
            <a:rPr lang="es-ES" sz="1800" dirty="0" smtClean="0">
              <a:solidFill>
                <a:schemeClr val="tx1"/>
              </a:solidFill>
            </a:rPr>
            <a:t>Capacidad de cada una de las organizaciones para desarrollar y aplicar en su interior métodos, normas y procedimientos.</a:t>
          </a:r>
          <a:endParaRPr lang="es-ES" sz="1800" dirty="0">
            <a:solidFill>
              <a:schemeClr val="tx1"/>
            </a:solidFill>
          </a:endParaRPr>
        </a:p>
      </dgm:t>
    </dgm:pt>
    <dgm:pt modelId="{0B5C6FA5-974C-45F4-8D1B-BBBBDDA695E3}" type="parTrans" cxnId="{09FAB3AB-666B-42F4-BA5D-D25558C43441}">
      <dgm:prSet/>
      <dgm:spPr/>
      <dgm:t>
        <a:bodyPr/>
        <a:lstStyle/>
        <a:p>
          <a:endParaRPr lang="es-ES"/>
        </a:p>
      </dgm:t>
    </dgm:pt>
    <dgm:pt modelId="{81768E66-062D-49DE-858A-E4C9371E5746}" type="sibTrans" cxnId="{09FAB3AB-666B-42F4-BA5D-D25558C43441}">
      <dgm:prSet/>
      <dgm:spPr/>
      <dgm:t>
        <a:bodyPr/>
        <a:lstStyle/>
        <a:p>
          <a:endParaRPr lang="es-ES"/>
        </a:p>
      </dgm:t>
    </dgm:pt>
    <dgm:pt modelId="{F1960178-D767-44C9-A9AB-62F67479116B}">
      <dgm:prSet phldrT="[Texto]" custT="1"/>
      <dgm:spPr>
        <a:ln>
          <a:solidFill>
            <a:schemeClr val="tx1"/>
          </a:solidFill>
        </a:ln>
      </dgm:spPr>
      <dgm:t>
        <a:bodyPr/>
        <a:lstStyle/>
        <a:p>
          <a:r>
            <a:rPr lang="es-ES" sz="1800" dirty="0" smtClean="0">
              <a:solidFill>
                <a:schemeClr val="tx1"/>
              </a:solidFill>
            </a:rPr>
            <a:t>Capacidad que deben desarrollar todos y cada uno de los servidores públicos de la organización, independientemente de su nivel jerárquico, para evaluar y controlar su trabajo, detectar desviaciones y efectuar correctivos.</a:t>
          </a:r>
          <a:endParaRPr lang="es-ES" sz="1800" dirty="0">
            <a:solidFill>
              <a:schemeClr val="tx1"/>
            </a:solidFill>
          </a:endParaRPr>
        </a:p>
      </dgm:t>
    </dgm:pt>
    <dgm:pt modelId="{B4719D76-0107-4EB8-AC0F-68E1C3B1E244}" type="parTrans" cxnId="{A18F05B7-2B52-46C2-B099-857021136679}">
      <dgm:prSet/>
      <dgm:spPr/>
      <dgm:t>
        <a:bodyPr/>
        <a:lstStyle/>
        <a:p>
          <a:endParaRPr lang="es-ES"/>
        </a:p>
      </dgm:t>
    </dgm:pt>
    <dgm:pt modelId="{AF7BDE96-051E-4E4E-8D4A-ACB4F700AFAF}" type="sibTrans" cxnId="{A18F05B7-2B52-46C2-B099-857021136679}">
      <dgm:prSet/>
      <dgm:spPr/>
      <dgm:t>
        <a:bodyPr/>
        <a:lstStyle/>
        <a:p>
          <a:endParaRPr lang="es-ES"/>
        </a:p>
      </dgm:t>
    </dgm:pt>
    <dgm:pt modelId="{36724EFB-3530-4DC8-8658-F1F1B58F0597}">
      <dgm:prSet phldrT="[Texto]"/>
      <dgm:spPr/>
      <dgm:t>
        <a:bodyPr/>
        <a:lstStyle/>
        <a:p>
          <a:r>
            <a:rPr lang="es-ES" b="1" dirty="0" smtClean="0">
              <a:solidFill>
                <a:schemeClr val="tx1"/>
              </a:solidFill>
            </a:rPr>
            <a:t>AUTOCONTROL</a:t>
          </a:r>
          <a:endParaRPr lang="es-ES" b="1" dirty="0">
            <a:solidFill>
              <a:schemeClr val="tx1"/>
            </a:solidFill>
          </a:endParaRPr>
        </a:p>
      </dgm:t>
    </dgm:pt>
    <dgm:pt modelId="{2B3E6786-59FE-443C-A6CD-D9721BA8D426}" type="parTrans" cxnId="{DE24CDEC-587B-4A54-AC72-3828992C021A}">
      <dgm:prSet/>
      <dgm:spPr/>
      <dgm:t>
        <a:bodyPr/>
        <a:lstStyle/>
        <a:p>
          <a:endParaRPr lang="es-ES"/>
        </a:p>
      </dgm:t>
    </dgm:pt>
    <dgm:pt modelId="{26AA0BAE-7F77-4950-93DC-882162401EB6}" type="sibTrans" cxnId="{DE24CDEC-587B-4A54-AC72-3828992C021A}">
      <dgm:prSet/>
      <dgm:spPr/>
      <dgm:t>
        <a:bodyPr/>
        <a:lstStyle/>
        <a:p>
          <a:endParaRPr lang="es-ES"/>
        </a:p>
      </dgm:t>
    </dgm:pt>
    <dgm:pt modelId="{AB638EAB-61EA-4660-B8E0-FAD3509DFC2B}" type="pres">
      <dgm:prSet presAssocID="{056B5AE4-0D4B-4CC8-A995-1E98C474599A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s-ES"/>
        </a:p>
      </dgm:t>
    </dgm:pt>
    <dgm:pt modelId="{6698DA53-B2CF-40B8-B16D-3B1C1D7442B5}" type="pres">
      <dgm:prSet presAssocID="{36724EFB-3530-4DC8-8658-F1F1B58F0597}" presName="parenttextcomposite" presStyleCnt="0"/>
      <dgm:spPr/>
    </dgm:pt>
    <dgm:pt modelId="{56456F9E-DA2C-4834-AD31-DA34AC048DE3}" type="pres">
      <dgm:prSet presAssocID="{36724EFB-3530-4DC8-8658-F1F1B58F0597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C8C76D4-3171-47AB-99A5-182B147CD56A}" type="pres">
      <dgm:prSet presAssocID="{36724EFB-3530-4DC8-8658-F1F1B58F0597}" presName="composite" presStyleCnt="0"/>
      <dgm:spPr/>
    </dgm:pt>
    <dgm:pt modelId="{D7FBDF38-472F-4D6F-8337-D0DA72F66229}" type="pres">
      <dgm:prSet presAssocID="{36724EFB-3530-4DC8-8658-F1F1B58F0597}" presName="chevron1" presStyleLbl="alignNode1" presStyleIdx="0" presStyleCnt="21"/>
      <dgm:spPr/>
    </dgm:pt>
    <dgm:pt modelId="{E355CF62-F7C2-4194-8539-740F40D4C294}" type="pres">
      <dgm:prSet presAssocID="{36724EFB-3530-4DC8-8658-F1F1B58F0597}" presName="chevron2" presStyleLbl="alignNode1" presStyleIdx="1" presStyleCnt="21"/>
      <dgm:spPr/>
    </dgm:pt>
    <dgm:pt modelId="{FC5A5EEB-AE5C-4B31-82EF-FFAA3E767D37}" type="pres">
      <dgm:prSet presAssocID="{36724EFB-3530-4DC8-8658-F1F1B58F0597}" presName="chevron3" presStyleLbl="alignNode1" presStyleIdx="2" presStyleCnt="21"/>
      <dgm:spPr/>
    </dgm:pt>
    <dgm:pt modelId="{D9EE4A85-FF98-4ED1-8AD2-484BDF2FC6BE}" type="pres">
      <dgm:prSet presAssocID="{36724EFB-3530-4DC8-8658-F1F1B58F0597}" presName="chevron4" presStyleLbl="alignNode1" presStyleIdx="3" presStyleCnt="21"/>
      <dgm:spPr/>
    </dgm:pt>
    <dgm:pt modelId="{96843148-6930-4491-8AD5-48FF7A5A08C2}" type="pres">
      <dgm:prSet presAssocID="{36724EFB-3530-4DC8-8658-F1F1B58F0597}" presName="chevron5" presStyleLbl="alignNode1" presStyleIdx="4" presStyleCnt="21"/>
      <dgm:spPr/>
    </dgm:pt>
    <dgm:pt modelId="{E9F19E46-E44A-4197-9AD4-652AA0567673}" type="pres">
      <dgm:prSet presAssocID="{36724EFB-3530-4DC8-8658-F1F1B58F0597}" presName="chevron6" presStyleLbl="alignNode1" presStyleIdx="5" presStyleCnt="21"/>
      <dgm:spPr/>
    </dgm:pt>
    <dgm:pt modelId="{80CEC5E5-0E34-49DD-A692-D7B843EA74E1}" type="pres">
      <dgm:prSet presAssocID="{36724EFB-3530-4DC8-8658-F1F1B58F0597}" presName="chevron7" presStyleLbl="alignNode1" presStyleIdx="6" presStyleCnt="21"/>
      <dgm:spPr/>
    </dgm:pt>
    <dgm:pt modelId="{41D77E2D-79EA-4D6C-A27F-76FC4703A5DB}" type="pres">
      <dgm:prSet presAssocID="{36724EFB-3530-4DC8-8658-F1F1B58F0597}" presName="childtext" presStyleLbl="solidFgAcc1" presStyleIdx="0" presStyleCnt="3" custScaleX="141470" custScaleY="174626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40FE24B-5C8F-45D8-B354-13E11AA23C1A}" type="pres">
      <dgm:prSet presAssocID="{26AA0BAE-7F77-4950-93DC-882162401EB6}" presName="sibTrans" presStyleCnt="0"/>
      <dgm:spPr/>
    </dgm:pt>
    <dgm:pt modelId="{6951F8E2-08CE-4F85-8BBF-A492B3B9663D}" type="pres">
      <dgm:prSet presAssocID="{B324DE44-D77B-465B-AC0D-8E3475E2ABA9}" presName="parenttextcomposite" presStyleCnt="0"/>
      <dgm:spPr/>
    </dgm:pt>
    <dgm:pt modelId="{BCDF5B11-B47D-44F4-BB21-656991F1D078}" type="pres">
      <dgm:prSet presAssocID="{B324DE44-D77B-465B-AC0D-8E3475E2ABA9}" presName="parenttext" presStyleLbl="revTx" presStyleIdx="1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D8E7F33-E6C5-45B3-BF9D-7CFDCC4B7C53}" type="pres">
      <dgm:prSet presAssocID="{B324DE44-D77B-465B-AC0D-8E3475E2ABA9}" presName="composite" presStyleCnt="0"/>
      <dgm:spPr/>
    </dgm:pt>
    <dgm:pt modelId="{C80CC352-47DB-4879-912E-D1E0E45FE3D7}" type="pres">
      <dgm:prSet presAssocID="{B324DE44-D77B-465B-AC0D-8E3475E2ABA9}" presName="chevron1" presStyleLbl="alignNode1" presStyleIdx="7" presStyleCnt="21"/>
      <dgm:spPr/>
    </dgm:pt>
    <dgm:pt modelId="{8745EC7D-B91C-4ED6-8980-F2F3C55430C3}" type="pres">
      <dgm:prSet presAssocID="{B324DE44-D77B-465B-AC0D-8E3475E2ABA9}" presName="chevron2" presStyleLbl="alignNode1" presStyleIdx="8" presStyleCnt="21"/>
      <dgm:spPr/>
    </dgm:pt>
    <dgm:pt modelId="{A89C3FEE-2DFE-4A38-88B8-02EE1FD5B41B}" type="pres">
      <dgm:prSet presAssocID="{B324DE44-D77B-465B-AC0D-8E3475E2ABA9}" presName="chevron3" presStyleLbl="alignNode1" presStyleIdx="9" presStyleCnt="21"/>
      <dgm:spPr/>
    </dgm:pt>
    <dgm:pt modelId="{32E049E8-0CFF-438C-A354-8B0270A895C6}" type="pres">
      <dgm:prSet presAssocID="{B324DE44-D77B-465B-AC0D-8E3475E2ABA9}" presName="chevron4" presStyleLbl="alignNode1" presStyleIdx="10" presStyleCnt="21"/>
      <dgm:spPr/>
    </dgm:pt>
    <dgm:pt modelId="{D8A5FF66-B3ED-4534-B015-B13F304425F8}" type="pres">
      <dgm:prSet presAssocID="{B324DE44-D77B-465B-AC0D-8E3475E2ABA9}" presName="chevron5" presStyleLbl="alignNode1" presStyleIdx="11" presStyleCnt="21"/>
      <dgm:spPr/>
    </dgm:pt>
    <dgm:pt modelId="{177BD097-AB3F-43A6-8A31-DBE77D427BE3}" type="pres">
      <dgm:prSet presAssocID="{B324DE44-D77B-465B-AC0D-8E3475E2ABA9}" presName="chevron6" presStyleLbl="alignNode1" presStyleIdx="12" presStyleCnt="21"/>
      <dgm:spPr/>
    </dgm:pt>
    <dgm:pt modelId="{5D9DC486-B524-434A-9FE5-8C6CC4C0A2A5}" type="pres">
      <dgm:prSet presAssocID="{B324DE44-D77B-465B-AC0D-8E3475E2ABA9}" presName="chevron7" presStyleLbl="alignNode1" presStyleIdx="13" presStyleCnt="21"/>
      <dgm:spPr/>
    </dgm:pt>
    <dgm:pt modelId="{BFC9A775-7705-4D6C-829F-7FC534A731D3}" type="pres">
      <dgm:prSet presAssocID="{B324DE44-D77B-465B-AC0D-8E3475E2ABA9}" presName="childtext" presStyleLbl="solidFgAcc1" presStyleIdx="1" presStyleCnt="3" custScaleX="138426" custScaleY="157960" custLinFactNeighborX="-654" custLinFactNeighborY="-11936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6CCD41E-A968-4E78-BC00-37A7FA1A6C9C}" type="pres">
      <dgm:prSet presAssocID="{6F55149B-8E32-4E55-B7AA-25235EC67EE7}" presName="sibTrans" presStyleCnt="0"/>
      <dgm:spPr/>
    </dgm:pt>
    <dgm:pt modelId="{896409EF-8654-4177-8618-A6AD0DFC7AF8}" type="pres">
      <dgm:prSet presAssocID="{1D5405CA-29FA-4075-BBBB-97DBDC37DFEC}" presName="parenttextcomposite" presStyleCnt="0"/>
      <dgm:spPr/>
    </dgm:pt>
    <dgm:pt modelId="{303C9116-EC45-49B8-9BD0-B175C6E41742}" type="pres">
      <dgm:prSet presAssocID="{1D5405CA-29FA-4075-BBBB-97DBDC37DFEC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098A89D-3C87-4DF8-BA54-B155AECC7E0C}" type="pres">
      <dgm:prSet presAssocID="{1D5405CA-29FA-4075-BBBB-97DBDC37DFEC}" presName="composite" presStyleCnt="0"/>
      <dgm:spPr/>
    </dgm:pt>
    <dgm:pt modelId="{3F39C7EC-1E47-4ADD-8AFD-E097E7DC7E22}" type="pres">
      <dgm:prSet presAssocID="{1D5405CA-29FA-4075-BBBB-97DBDC37DFEC}" presName="chevron1" presStyleLbl="alignNode1" presStyleIdx="14" presStyleCnt="21"/>
      <dgm:spPr/>
    </dgm:pt>
    <dgm:pt modelId="{4A1FDB45-DE89-4BCC-8403-166D1A7420D7}" type="pres">
      <dgm:prSet presAssocID="{1D5405CA-29FA-4075-BBBB-97DBDC37DFEC}" presName="chevron2" presStyleLbl="alignNode1" presStyleIdx="15" presStyleCnt="21"/>
      <dgm:spPr/>
    </dgm:pt>
    <dgm:pt modelId="{C6E20AEF-0564-4C71-8156-A249DE6B1CEB}" type="pres">
      <dgm:prSet presAssocID="{1D5405CA-29FA-4075-BBBB-97DBDC37DFEC}" presName="chevron3" presStyleLbl="alignNode1" presStyleIdx="16" presStyleCnt="21"/>
      <dgm:spPr/>
    </dgm:pt>
    <dgm:pt modelId="{2A2EBCF9-CDBE-4D3E-AA3A-B83812ACFDC6}" type="pres">
      <dgm:prSet presAssocID="{1D5405CA-29FA-4075-BBBB-97DBDC37DFEC}" presName="chevron4" presStyleLbl="alignNode1" presStyleIdx="17" presStyleCnt="21"/>
      <dgm:spPr/>
    </dgm:pt>
    <dgm:pt modelId="{7A3888F4-D497-4026-8B07-2E2923675DF5}" type="pres">
      <dgm:prSet presAssocID="{1D5405CA-29FA-4075-BBBB-97DBDC37DFEC}" presName="chevron5" presStyleLbl="alignNode1" presStyleIdx="18" presStyleCnt="21"/>
      <dgm:spPr/>
    </dgm:pt>
    <dgm:pt modelId="{B6EF169C-B5D4-408C-AF3E-56A131C81927}" type="pres">
      <dgm:prSet presAssocID="{1D5405CA-29FA-4075-BBBB-97DBDC37DFEC}" presName="chevron6" presStyleLbl="alignNode1" presStyleIdx="19" presStyleCnt="21"/>
      <dgm:spPr/>
    </dgm:pt>
    <dgm:pt modelId="{23D5F6B6-0989-4842-AB25-F6560F327D16}" type="pres">
      <dgm:prSet presAssocID="{1D5405CA-29FA-4075-BBBB-97DBDC37DFEC}" presName="chevron7" presStyleLbl="alignNode1" presStyleIdx="20" presStyleCnt="21"/>
      <dgm:spPr/>
    </dgm:pt>
    <dgm:pt modelId="{0CA06641-FBA1-42CD-B03C-FB164C22E4A0}" type="pres">
      <dgm:prSet presAssocID="{1D5405CA-29FA-4075-BBBB-97DBDC37DFEC}" presName="childtext" presStyleLbl="solidFgAcc1" presStyleIdx="2" presStyleCnt="3" custScaleX="140494" custScaleY="136384" custLinFactNeighborX="-1126" custLinFactNeighborY="-7484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18F05B7-2B52-46C2-B099-857021136679}" srcId="{36724EFB-3530-4DC8-8658-F1F1B58F0597}" destId="{F1960178-D767-44C9-A9AB-62F67479116B}" srcOrd="0" destOrd="0" parTransId="{B4719D76-0107-4EB8-AC0F-68E1C3B1E244}" sibTransId="{AF7BDE96-051E-4E4E-8D4A-ACB4F700AFAF}"/>
    <dgm:cxn modelId="{900E2F26-BF34-46F7-B7DA-9D081D330E77}" type="presOf" srcId="{056B5AE4-0D4B-4CC8-A995-1E98C474599A}" destId="{AB638EAB-61EA-4660-B8E0-FAD3509DFC2B}" srcOrd="0" destOrd="0" presId="urn:microsoft.com/office/officeart/2008/layout/VerticalAccentList"/>
    <dgm:cxn modelId="{F763C471-B8D4-4B0D-8F81-C0A9012CBA86}" type="presOf" srcId="{1D5405CA-29FA-4075-BBBB-97DBDC37DFEC}" destId="{303C9116-EC45-49B8-9BD0-B175C6E41742}" srcOrd="0" destOrd="0" presId="urn:microsoft.com/office/officeart/2008/layout/VerticalAccentList"/>
    <dgm:cxn modelId="{E22E4EFA-2F40-46D7-A237-D8570D0415B2}" type="presOf" srcId="{510A3D37-04BE-4BB0-A8E0-811DFA46AD22}" destId="{BFC9A775-7705-4D6C-829F-7FC534A731D3}" srcOrd="0" destOrd="0" presId="urn:microsoft.com/office/officeart/2008/layout/VerticalAccentList"/>
    <dgm:cxn modelId="{DE24CDEC-587B-4A54-AC72-3828992C021A}" srcId="{056B5AE4-0D4B-4CC8-A995-1E98C474599A}" destId="{36724EFB-3530-4DC8-8658-F1F1B58F0597}" srcOrd="0" destOrd="0" parTransId="{2B3E6786-59FE-443C-A6CD-D9721BA8D426}" sibTransId="{26AA0BAE-7F77-4950-93DC-882162401EB6}"/>
    <dgm:cxn modelId="{EB0D6918-A239-477E-8B0B-53D6A13BAB1D}" type="presOf" srcId="{B324DE44-D77B-465B-AC0D-8E3475E2ABA9}" destId="{BCDF5B11-B47D-44F4-BB21-656991F1D078}" srcOrd="0" destOrd="0" presId="urn:microsoft.com/office/officeart/2008/layout/VerticalAccentList"/>
    <dgm:cxn modelId="{965D43AF-42F0-4AED-8A6F-D0786C63785A}" srcId="{056B5AE4-0D4B-4CC8-A995-1E98C474599A}" destId="{1D5405CA-29FA-4075-BBBB-97DBDC37DFEC}" srcOrd="2" destOrd="0" parTransId="{A9F9A5E2-56EE-4D41-B202-6A438D1551ED}" sibTransId="{1E91BBCF-3022-4CB9-A09E-58851E5219F3}"/>
    <dgm:cxn modelId="{1BD65E6E-565B-46B1-8BED-24668CD68838}" type="presOf" srcId="{F1960178-D767-44C9-A9AB-62F67479116B}" destId="{41D77E2D-79EA-4D6C-A27F-76FC4703A5DB}" srcOrd="0" destOrd="0" presId="urn:microsoft.com/office/officeart/2008/layout/VerticalAccentList"/>
    <dgm:cxn modelId="{5DFB818B-1BD1-4469-B726-7A826EB7CF38}" type="presOf" srcId="{2B62975A-FCB7-495D-981A-55B67BCDF0E5}" destId="{0CA06641-FBA1-42CD-B03C-FB164C22E4A0}" srcOrd="0" destOrd="0" presId="urn:microsoft.com/office/officeart/2008/layout/VerticalAccentList"/>
    <dgm:cxn modelId="{09FAB3AB-666B-42F4-BA5D-D25558C43441}" srcId="{B324DE44-D77B-465B-AC0D-8E3475E2ABA9}" destId="{510A3D37-04BE-4BB0-A8E0-811DFA46AD22}" srcOrd="0" destOrd="0" parTransId="{0B5C6FA5-974C-45F4-8D1B-BBBBDDA695E3}" sibTransId="{81768E66-062D-49DE-858A-E4C9371E5746}"/>
    <dgm:cxn modelId="{79499C1A-F85D-4122-8660-7463DCD6D48E}" srcId="{1D5405CA-29FA-4075-BBBB-97DBDC37DFEC}" destId="{2B62975A-FCB7-495D-981A-55B67BCDF0E5}" srcOrd="0" destOrd="0" parTransId="{B0E0A3DE-7047-4607-9D26-DC92F9C7AFF1}" sibTransId="{39618356-8CB0-45D0-88E8-9EC940B79F14}"/>
    <dgm:cxn modelId="{86CC9499-E0CD-412A-B5BC-464028DB1D89}" srcId="{056B5AE4-0D4B-4CC8-A995-1E98C474599A}" destId="{B324DE44-D77B-465B-AC0D-8E3475E2ABA9}" srcOrd="1" destOrd="0" parTransId="{1A1E9E24-0B24-4111-8131-D791802C6DDD}" sibTransId="{6F55149B-8E32-4E55-B7AA-25235EC67EE7}"/>
    <dgm:cxn modelId="{967424BC-5B2D-413D-BE61-29A655087671}" type="presOf" srcId="{36724EFB-3530-4DC8-8658-F1F1B58F0597}" destId="{56456F9E-DA2C-4834-AD31-DA34AC048DE3}" srcOrd="0" destOrd="0" presId="urn:microsoft.com/office/officeart/2008/layout/VerticalAccentList"/>
    <dgm:cxn modelId="{FD185914-F9A8-42F6-A919-64991BF0999F}" type="presParOf" srcId="{AB638EAB-61EA-4660-B8E0-FAD3509DFC2B}" destId="{6698DA53-B2CF-40B8-B16D-3B1C1D7442B5}" srcOrd="0" destOrd="0" presId="urn:microsoft.com/office/officeart/2008/layout/VerticalAccentList"/>
    <dgm:cxn modelId="{95AAA34A-B579-4196-914B-75CC5420E18A}" type="presParOf" srcId="{6698DA53-B2CF-40B8-B16D-3B1C1D7442B5}" destId="{56456F9E-DA2C-4834-AD31-DA34AC048DE3}" srcOrd="0" destOrd="0" presId="urn:microsoft.com/office/officeart/2008/layout/VerticalAccentList"/>
    <dgm:cxn modelId="{CC736A44-3183-4B2D-AB6E-35E33EC24FA3}" type="presParOf" srcId="{AB638EAB-61EA-4660-B8E0-FAD3509DFC2B}" destId="{1C8C76D4-3171-47AB-99A5-182B147CD56A}" srcOrd="1" destOrd="0" presId="urn:microsoft.com/office/officeart/2008/layout/VerticalAccentList"/>
    <dgm:cxn modelId="{CE310D66-975F-4278-AD70-139E523FF0DE}" type="presParOf" srcId="{1C8C76D4-3171-47AB-99A5-182B147CD56A}" destId="{D7FBDF38-472F-4D6F-8337-D0DA72F66229}" srcOrd="0" destOrd="0" presId="urn:microsoft.com/office/officeart/2008/layout/VerticalAccentList"/>
    <dgm:cxn modelId="{4B1FAFC2-686D-453D-9F89-20F311C350AC}" type="presParOf" srcId="{1C8C76D4-3171-47AB-99A5-182B147CD56A}" destId="{E355CF62-F7C2-4194-8539-740F40D4C294}" srcOrd="1" destOrd="0" presId="urn:microsoft.com/office/officeart/2008/layout/VerticalAccentList"/>
    <dgm:cxn modelId="{7E8B3C91-14ED-42EB-9EAF-ACE677672551}" type="presParOf" srcId="{1C8C76D4-3171-47AB-99A5-182B147CD56A}" destId="{FC5A5EEB-AE5C-4B31-82EF-FFAA3E767D37}" srcOrd="2" destOrd="0" presId="urn:microsoft.com/office/officeart/2008/layout/VerticalAccentList"/>
    <dgm:cxn modelId="{741EC50E-2C1F-46A1-96F1-D0D37F2D519A}" type="presParOf" srcId="{1C8C76D4-3171-47AB-99A5-182B147CD56A}" destId="{D9EE4A85-FF98-4ED1-8AD2-484BDF2FC6BE}" srcOrd="3" destOrd="0" presId="urn:microsoft.com/office/officeart/2008/layout/VerticalAccentList"/>
    <dgm:cxn modelId="{0484F17A-D201-46E7-A00D-4112F1FE76A0}" type="presParOf" srcId="{1C8C76D4-3171-47AB-99A5-182B147CD56A}" destId="{96843148-6930-4491-8AD5-48FF7A5A08C2}" srcOrd="4" destOrd="0" presId="urn:microsoft.com/office/officeart/2008/layout/VerticalAccentList"/>
    <dgm:cxn modelId="{A00F5B69-9934-4E49-8784-2334385CE787}" type="presParOf" srcId="{1C8C76D4-3171-47AB-99A5-182B147CD56A}" destId="{E9F19E46-E44A-4197-9AD4-652AA0567673}" srcOrd="5" destOrd="0" presId="urn:microsoft.com/office/officeart/2008/layout/VerticalAccentList"/>
    <dgm:cxn modelId="{D30B9090-FEAC-4503-8462-FF07A24BF7EC}" type="presParOf" srcId="{1C8C76D4-3171-47AB-99A5-182B147CD56A}" destId="{80CEC5E5-0E34-49DD-A692-D7B843EA74E1}" srcOrd="6" destOrd="0" presId="urn:microsoft.com/office/officeart/2008/layout/VerticalAccentList"/>
    <dgm:cxn modelId="{DB228559-1384-434D-9820-B14951D542D3}" type="presParOf" srcId="{1C8C76D4-3171-47AB-99A5-182B147CD56A}" destId="{41D77E2D-79EA-4D6C-A27F-76FC4703A5DB}" srcOrd="7" destOrd="0" presId="urn:microsoft.com/office/officeart/2008/layout/VerticalAccentList"/>
    <dgm:cxn modelId="{7938D55F-7C18-43A6-9FAF-A72076B17843}" type="presParOf" srcId="{AB638EAB-61EA-4660-B8E0-FAD3509DFC2B}" destId="{E40FE24B-5C8F-45D8-B354-13E11AA23C1A}" srcOrd="2" destOrd="0" presId="urn:microsoft.com/office/officeart/2008/layout/VerticalAccentList"/>
    <dgm:cxn modelId="{43FFE253-F952-40E2-8B48-72B1057F9D25}" type="presParOf" srcId="{AB638EAB-61EA-4660-B8E0-FAD3509DFC2B}" destId="{6951F8E2-08CE-4F85-8BBF-A492B3B9663D}" srcOrd="3" destOrd="0" presId="urn:microsoft.com/office/officeart/2008/layout/VerticalAccentList"/>
    <dgm:cxn modelId="{6AAB3292-9EC7-4C49-AA42-21FC7CC5C699}" type="presParOf" srcId="{6951F8E2-08CE-4F85-8BBF-A492B3B9663D}" destId="{BCDF5B11-B47D-44F4-BB21-656991F1D078}" srcOrd="0" destOrd="0" presId="urn:microsoft.com/office/officeart/2008/layout/VerticalAccentList"/>
    <dgm:cxn modelId="{511254AD-50CF-4747-B250-DE1192F699EC}" type="presParOf" srcId="{AB638EAB-61EA-4660-B8E0-FAD3509DFC2B}" destId="{CD8E7F33-E6C5-45B3-BF9D-7CFDCC4B7C53}" srcOrd="4" destOrd="0" presId="urn:microsoft.com/office/officeart/2008/layout/VerticalAccentList"/>
    <dgm:cxn modelId="{DC1AFB7F-93F3-422F-AA16-5ED8BA8376D2}" type="presParOf" srcId="{CD8E7F33-E6C5-45B3-BF9D-7CFDCC4B7C53}" destId="{C80CC352-47DB-4879-912E-D1E0E45FE3D7}" srcOrd="0" destOrd="0" presId="urn:microsoft.com/office/officeart/2008/layout/VerticalAccentList"/>
    <dgm:cxn modelId="{C8037E2A-A6DE-4B99-9080-A583A2F6E4D2}" type="presParOf" srcId="{CD8E7F33-E6C5-45B3-BF9D-7CFDCC4B7C53}" destId="{8745EC7D-B91C-4ED6-8980-F2F3C55430C3}" srcOrd="1" destOrd="0" presId="urn:microsoft.com/office/officeart/2008/layout/VerticalAccentList"/>
    <dgm:cxn modelId="{804690CF-6A52-45A8-B203-F348DF18A7D8}" type="presParOf" srcId="{CD8E7F33-E6C5-45B3-BF9D-7CFDCC4B7C53}" destId="{A89C3FEE-2DFE-4A38-88B8-02EE1FD5B41B}" srcOrd="2" destOrd="0" presId="urn:microsoft.com/office/officeart/2008/layout/VerticalAccentList"/>
    <dgm:cxn modelId="{D90D9144-B272-429E-BB61-E33EB3F78DD8}" type="presParOf" srcId="{CD8E7F33-E6C5-45B3-BF9D-7CFDCC4B7C53}" destId="{32E049E8-0CFF-438C-A354-8B0270A895C6}" srcOrd="3" destOrd="0" presId="urn:microsoft.com/office/officeart/2008/layout/VerticalAccentList"/>
    <dgm:cxn modelId="{AB1EDC72-171B-45D5-A963-A76B40FBD0C5}" type="presParOf" srcId="{CD8E7F33-E6C5-45B3-BF9D-7CFDCC4B7C53}" destId="{D8A5FF66-B3ED-4534-B015-B13F304425F8}" srcOrd="4" destOrd="0" presId="urn:microsoft.com/office/officeart/2008/layout/VerticalAccentList"/>
    <dgm:cxn modelId="{B5A77F98-F2ED-44D2-BF9A-6ABA9DDA9C71}" type="presParOf" srcId="{CD8E7F33-E6C5-45B3-BF9D-7CFDCC4B7C53}" destId="{177BD097-AB3F-43A6-8A31-DBE77D427BE3}" srcOrd="5" destOrd="0" presId="urn:microsoft.com/office/officeart/2008/layout/VerticalAccentList"/>
    <dgm:cxn modelId="{2E449590-E901-4149-A417-75FADEE45CF1}" type="presParOf" srcId="{CD8E7F33-E6C5-45B3-BF9D-7CFDCC4B7C53}" destId="{5D9DC486-B524-434A-9FE5-8C6CC4C0A2A5}" srcOrd="6" destOrd="0" presId="urn:microsoft.com/office/officeart/2008/layout/VerticalAccentList"/>
    <dgm:cxn modelId="{61C7756F-D40D-4AF7-AF7A-BFCAD2406B0A}" type="presParOf" srcId="{CD8E7F33-E6C5-45B3-BF9D-7CFDCC4B7C53}" destId="{BFC9A775-7705-4D6C-829F-7FC534A731D3}" srcOrd="7" destOrd="0" presId="urn:microsoft.com/office/officeart/2008/layout/VerticalAccentList"/>
    <dgm:cxn modelId="{DD3571A1-B0FF-40A1-BADE-E13A69E2B51A}" type="presParOf" srcId="{AB638EAB-61EA-4660-B8E0-FAD3509DFC2B}" destId="{16CCD41E-A968-4E78-BC00-37A7FA1A6C9C}" srcOrd="5" destOrd="0" presId="urn:microsoft.com/office/officeart/2008/layout/VerticalAccentList"/>
    <dgm:cxn modelId="{E966D443-8464-4C7C-AC22-EE4391A295F6}" type="presParOf" srcId="{AB638EAB-61EA-4660-B8E0-FAD3509DFC2B}" destId="{896409EF-8654-4177-8618-A6AD0DFC7AF8}" srcOrd="6" destOrd="0" presId="urn:microsoft.com/office/officeart/2008/layout/VerticalAccentList"/>
    <dgm:cxn modelId="{E172DE8F-8E1A-4A64-9EBB-6A76E1952415}" type="presParOf" srcId="{896409EF-8654-4177-8618-A6AD0DFC7AF8}" destId="{303C9116-EC45-49B8-9BD0-B175C6E41742}" srcOrd="0" destOrd="0" presId="urn:microsoft.com/office/officeart/2008/layout/VerticalAccentList"/>
    <dgm:cxn modelId="{64A6CB92-2BD8-4A8C-8923-6ED2CDCB5B28}" type="presParOf" srcId="{AB638EAB-61EA-4660-B8E0-FAD3509DFC2B}" destId="{E098A89D-3C87-4DF8-BA54-B155AECC7E0C}" srcOrd="7" destOrd="0" presId="urn:microsoft.com/office/officeart/2008/layout/VerticalAccentList"/>
    <dgm:cxn modelId="{190DDA0B-6EE1-4DD4-AB0C-6A38CF2CBDD9}" type="presParOf" srcId="{E098A89D-3C87-4DF8-BA54-B155AECC7E0C}" destId="{3F39C7EC-1E47-4ADD-8AFD-E097E7DC7E22}" srcOrd="0" destOrd="0" presId="urn:microsoft.com/office/officeart/2008/layout/VerticalAccentList"/>
    <dgm:cxn modelId="{3A6269C9-8111-4F8D-BD08-BA9C0367B27C}" type="presParOf" srcId="{E098A89D-3C87-4DF8-BA54-B155AECC7E0C}" destId="{4A1FDB45-DE89-4BCC-8403-166D1A7420D7}" srcOrd="1" destOrd="0" presId="urn:microsoft.com/office/officeart/2008/layout/VerticalAccentList"/>
    <dgm:cxn modelId="{C4AB513A-259F-487B-B461-F10855193722}" type="presParOf" srcId="{E098A89D-3C87-4DF8-BA54-B155AECC7E0C}" destId="{C6E20AEF-0564-4C71-8156-A249DE6B1CEB}" srcOrd="2" destOrd="0" presId="urn:microsoft.com/office/officeart/2008/layout/VerticalAccentList"/>
    <dgm:cxn modelId="{E9E37319-CEA4-4590-8238-D49DAEE26070}" type="presParOf" srcId="{E098A89D-3C87-4DF8-BA54-B155AECC7E0C}" destId="{2A2EBCF9-CDBE-4D3E-AA3A-B83812ACFDC6}" srcOrd="3" destOrd="0" presId="urn:microsoft.com/office/officeart/2008/layout/VerticalAccentList"/>
    <dgm:cxn modelId="{A7F35054-241E-4497-98C4-C3E82A0B98DB}" type="presParOf" srcId="{E098A89D-3C87-4DF8-BA54-B155AECC7E0C}" destId="{7A3888F4-D497-4026-8B07-2E2923675DF5}" srcOrd="4" destOrd="0" presId="urn:microsoft.com/office/officeart/2008/layout/VerticalAccentList"/>
    <dgm:cxn modelId="{FC419569-E048-489F-BEDB-ACFDD82EC40C}" type="presParOf" srcId="{E098A89D-3C87-4DF8-BA54-B155AECC7E0C}" destId="{B6EF169C-B5D4-408C-AF3E-56A131C81927}" srcOrd="5" destOrd="0" presId="urn:microsoft.com/office/officeart/2008/layout/VerticalAccentList"/>
    <dgm:cxn modelId="{C94E7980-F799-4D41-95B5-6C660FAC4F09}" type="presParOf" srcId="{E098A89D-3C87-4DF8-BA54-B155AECC7E0C}" destId="{23D5F6B6-0989-4842-AB25-F6560F327D16}" srcOrd="6" destOrd="0" presId="urn:microsoft.com/office/officeart/2008/layout/VerticalAccentList"/>
    <dgm:cxn modelId="{266419BE-B278-41D4-9DB2-2940D730848A}" type="presParOf" srcId="{E098A89D-3C87-4DF8-BA54-B155AECC7E0C}" destId="{0CA06641-FBA1-42CD-B03C-FB164C22E4A0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664C-EBE8-417C-93C8-3CED2CBD2E41}" type="datetimeFigureOut">
              <a:rPr lang="es-CO" smtClean="0"/>
              <a:pPr/>
              <a:t>21/03/2017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1006-1F63-46AE-901F-BDE33F4FDD69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6942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664C-EBE8-417C-93C8-3CED2CBD2E41}" type="datetimeFigureOut">
              <a:rPr lang="es-CO" smtClean="0"/>
              <a:pPr/>
              <a:t>21/03/2017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1006-1F63-46AE-901F-BDE33F4FDD69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721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664C-EBE8-417C-93C8-3CED2CBD2E41}" type="datetimeFigureOut">
              <a:rPr lang="es-CO" smtClean="0"/>
              <a:pPr/>
              <a:t>21/03/2017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1006-1F63-46AE-901F-BDE33F4FDD69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4167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664C-EBE8-417C-93C8-3CED2CBD2E41}" type="datetimeFigureOut">
              <a:rPr lang="es-CO" smtClean="0"/>
              <a:pPr/>
              <a:t>21/03/2017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1006-1F63-46AE-901F-BDE33F4FDD69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0648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664C-EBE8-417C-93C8-3CED2CBD2E41}" type="datetimeFigureOut">
              <a:rPr lang="es-CO" smtClean="0"/>
              <a:pPr/>
              <a:t>21/03/2017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1006-1F63-46AE-901F-BDE33F4FDD69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2955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664C-EBE8-417C-93C8-3CED2CBD2E41}" type="datetimeFigureOut">
              <a:rPr lang="es-CO" smtClean="0"/>
              <a:pPr/>
              <a:t>21/03/2017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1006-1F63-46AE-901F-BDE33F4FDD69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6926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664C-EBE8-417C-93C8-3CED2CBD2E41}" type="datetimeFigureOut">
              <a:rPr lang="es-CO" smtClean="0"/>
              <a:pPr/>
              <a:t>21/03/2017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1006-1F63-46AE-901F-BDE33F4FDD69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9128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664C-EBE8-417C-93C8-3CED2CBD2E41}" type="datetimeFigureOut">
              <a:rPr lang="es-CO" smtClean="0"/>
              <a:pPr/>
              <a:t>21/03/2017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1006-1F63-46AE-901F-BDE33F4FDD69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474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664C-EBE8-417C-93C8-3CED2CBD2E41}" type="datetimeFigureOut">
              <a:rPr lang="es-CO" smtClean="0"/>
              <a:pPr/>
              <a:t>21/03/2017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1006-1F63-46AE-901F-BDE33F4FDD69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37986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664C-EBE8-417C-93C8-3CED2CBD2E41}" type="datetimeFigureOut">
              <a:rPr lang="es-CO" smtClean="0"/>
              <a:pPr/>
              <a:t>21/03/2017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1006-1F63-46AE-901F-BDE33F4FDD69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4929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664C-EBE8-417C-93C8-3CED2CBD2E41}" type="datetimeFigureOut">
              <a:rPr lang="es-CO" smtClean="0"/>
              <a:pPr/>
              <a:t>21/03/2017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1006-1F63-46AE-901F-BDE33F4FDD69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9647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3664C-EBE8-417C-93C8-3CED2CBD2E41}" type="datetimeFigureOut">
              <a:rPr lang="es-CO" smtClean="0"/>
              <a:pPr/>
              <a:t>21/03/2017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A1006-1F63-46AE-901F-BDE33F4FDD69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0690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NUAL%20TECNICO%20MECI%202014.pdf" TargetMode="External"/><Relationship Id="rId2" Type="http://schemas.openxmlformats.org/officeDocument/2006/relationships/hyperlink" Target="LEY%2087%20DE%201993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641131"/>
            <a:ext cx="7402286" cy="5030326"/>
          </a:xfrm>
          <a:ln w="12700">
            <a:solidFill>
              <a:schemeClr val="tx1"/>
            </a:solidFill>
          </a:ln>
        </p:spPr>
        <p:txBody>
          <a:bodyPr anchor="t" anchorCtr="0">
            <a:normAutofit fontScale="90000"/>
          </a:bodyPr>
          <a:lstStyle/>
          <a:p>
            <a:r>
              <a:rPr lang="es-CO" sz="27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CO" sz="2700" b="1" dirty="0" smtClean="0">
                <a:latin typeface="Arial" pitchFamily="34" charset="0"/>
                <a:cs typeface="Arial" pitchFamily="34" charset="0"/>
              </a:rPr>
            </a:br>
            <a:r>
              <a:rPr lang="es-CO" sz="27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CO" sz="2700" b="1" dirty="0" smtClean="0">
                <a:latin typeface="Arial" pitchFamily="34" charset="0"/>
                <a:cs typeface="Arial" pitchFamily="34" charset="0"/>
              </a:rPr>
            </a:br>
            <a:r>
              <a:rPr lang="es-CO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PLAN ANUAL DE AUDITORIAS</a:t>
            </a:r>
            <a:r>
              <a:rPr lang="es-CO" sz="3200" b="1" dirty="0" smtClean="0"/>
              <a:t/>
            </a:r>
            <a:br>
              <a:rPr lang="es-CO" sz="3200" b="1" dirty="0" smtClean="0"/>
            </a:br>
            <a:r>
              <a:rPr lang="es-CO" sz="3200" b="1" dirty="0" smtClean="0"/>
              <a:t/>
            </a:r>
            <a:br>
              <a:rPr lang="es-CO" sz="3200" b="1" dirty="0" smtClean="0"/>
            </a:b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GOBERNACIÓN DE ANTIOQUIA</a:t>
            </a:r>
            <a:br>
              <a:rPr lang="es-MX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2200" b="1" dirty="0" smtClean="0">
                <a:latin typeface="Arial" pitchFamily="34" charset="0"/>
                <a:cs typeface="Arial" pitchFamily="34" charset="0"/>
              </a:rPr>
            </a:br>
            <a:r>
              <a:rPr lang="es-MX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GERENCIA DE AUDITORÍA INTERNA</a:t>
            </a:r>
            <a:br>
              <a:rPr lang="es-MX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2200" b="1" dirty="0" smtClean="0">
                <a:latin typeface="Arial" pitchFamily="34" charset="0"/>
                <a:cs typeface="Arial" pitchFamily="34" charset="0"/>
              </a:rPr>
            </a:br>
            <a:r>
              <a:rPr lang="es-MX" sz="2200" b="1" dirty="0" smtClean="0">
                <a:latin typeface="Arial" pitchFamily="34" charset="0"/>
                <a:cs typeface="Arial" pitchFamily="34" charset="0"/>
              </a:rPr>
              <a:t>PROCESO EVALUACIÓN INDEPENDIENTE</a:t>
            </a:r>
            <a:br>
              <a:rPr lang="es-MX" sz="2200" b="1" dirty="0" smtClean="0">
                <a:latin typeface="Arial" pitchFamily="34" charset="0"/>
                <a:cs typeface="Arial" pitchFamily="34" charset="0"/>
              </a:rPr>
            </a:br>
            <a:r>
              <a:rPr lang="es-MX" sz="2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2200" b="1" dirty="0" smtClean="0">
                <a:latin typeface="Arial" pitchFamily="34" charset="0"/>
                <a:cs typeface="Arial" pitchFamily="34" charset="0"/>
              </a:rPr>
            </a:br>
            <a:r>
              <a:rPr lang="es-MX" sz="2200" b="1" dirty="0" smtClean="0">
                <a:latin typeface="Arial" pitchFamily="34" charset="0"/>
                <a:cs typeface="Arial" pitchFamily="34" charset="0"/>
              </a:rPr>
              <a:t>Y CULTURA DEL CONTROL</a:t>
            </a:r>
            <a:br>
              <a:rPr lang="es-MX" sz="2200" b="1" dirty="0" smtClean="0">
                <a:latin typeface="Arial" pitchFamily="34" charset="0"/>
                <a:cs typeface="Arial" pitchFamily="34" charset="0"/>
              </a:rPr>
            </a:br>
            <a:r>
              <a:rPr lang="es-MX" sz="2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2200" b="1" dirty="0" smtClean="0">
                <a:latin typeface="Arial" pitchFamily="34" charset="0"/>
                <a:cs typeface="Arial" pitchFamily="34" charset="0"/>
              </a:rPr>
            </a:br>
            <a:r>
              <a:rPr lang="es-MX" sz="2200" b="1" dirty="0" smtClean="0">
                <a:latin typeface="Arial" pitchFamily="34" charset="0"/>
                <a:cs typeface="Arial" pitchFamily="34" charset="0"/>
              </a:rPr>
              <a:t>2017</a:t>
            </a:r>
            <a:r>
              <a:rPr lang="es-MX" sz="3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3200" b="1" dirty="0" smtClean="0">
                <a:latin typeface="Arial" pitchFamily="34" charset="0"/>
                <a:cs typeface="Arial" pitchFamily="34" charset="0"/>
              </a:rPr>
            </a:br>
            <a:r>
              <a:rPr lang="es-MX" sz="4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4400" b="1" dirty="0" smtClean="0">
                <a:latin typeface="Arial" pitchFamily="34" charset="0"/>
                <a:cs typeface="Arial" pitchFamily="34" charset="0"/>
              </a:rPr>
            </a:br>
            <a:r>
              <a:rPr lang="es-MX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3600" b="1" dirty="0" smtClean="0">
                <a:latin typeface="Arial" pitchFamily="34" charset="0"/>
                <a:cs typeface="Arial" pitchFamily="34" charset="0"/>
              </a:rPr>
            </a:br>
            <a:endParaRPr lang="es-CO" sz="3200" b="1" dirty="0"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24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172619"/>
              </p:ext>
            </p:extLst>
          </p:nvPr>
        </p:nvGraphicFramePr>
        <p:xfrm>
          <a:off x="487135" y="922111"/>
          <a:ext cx="8165143" cy="5453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559"/>
                <a:gridCol w="2267511"/>
                <a:gridCol w="2283934"/>
                <a:gridCol w="1207098"/>
                <a:gridCol w="1418041"/>
              </a:tblGrid>
              <a:tr h="422470">
                <a:tc rowSpan="2">
                  <a:txBody>
                    <a:bodyPr/>
                    <a:lstStyle/>
                    <a:p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Ciclo de Auditoría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AUDITADO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Auditor Líder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Auditor Interno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27820">
                <a:tc vMerge="1">
                  <a:txBody>
                    <a:bodyPr/>
                    <a:lstStyle/>
                    <a:p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Proceso o Tema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Dependencia/proceso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15244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Abril/</a:t>
                      </a:r>
                    </a:p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Auditoría al Proceso de Fortalecimiento institucional y de la Participación Ciudadana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Participación Ciudadana / Fortalecimiento Institucional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15244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Abril/</a:t>
                      </a:r>
                    </a:p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Auditoría al Proceso de Promoción del Desarrollo Físico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Infraestructura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Promoción del Desarrollo Físico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60885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Abril/</a:t>
                      </a:r>
                    </a:p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Auditoría al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Proceso de Gestión de la Prestación del Servicio Educativo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 / Gestión de la Prestación del Servicio Educativo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05686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Abril/</a:t>
                      </a:r>
                    </a:p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Auditoría del Proceso de Promoción de Desarrollo Económico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Productividad / Promoción de Desarrollo Económico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15244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Abril/</a:t>
                      </a:r>
                    </a:p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Auditoría al Proceso de Atención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Ciudadana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Gestión Humana / Atención a la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Ciudadanía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40654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Abril/</a:t>
                      </a:r>
                    </a:p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</a:p>
                    <a:p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Auditoria al Proceso de Gestión en Salud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Salud / Gestión en Salud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024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638539"/>
              </p:ext>
            </p:extLst>
          </p:nvPr>
        </p:nvGraphicFramePr>
        <p:xfrm>
          <a:off x="599395" y="416607"/>
          <a:ext cx="7935005" cy="5987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5685"/>
                <a:gridCol w="2260920"/>
                <a:gridCol w="2277295"/>
                <a:gridCol w="1203589"/>
                <a:gridCol w="1207516"/>
              </a:tblGrid>
              <a:tr h="381647">
                <a:tc rowSpan="2">
                  <a:txBody>
                    <a:bodyPr/>
                    <a:lstStyle/>
                    <a:p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Ciclo de Auditoría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AUDITADO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Auditor Líder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60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Auditor Interno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18491">
                <a:tc vMerge="1">
                  <a:txBody>
                    <a:bodyPr/>
                    <a:lstStyle/>
                    <a:p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60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Proceso o Tema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Dependencia/proceso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897565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Abril/</a:t>
                      </a:r>
                    </a:p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</a:p>
                    <a:p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Auditoría al Proceso de Gestión de la Seguridad, Convivencia ciudadana y derechos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humanos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Gobierno / Gestión</a:t>
                      </a:r>
                      <a:r>
                        <a:rPr lang="es-CO" sz="14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la Seguridad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97565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Abril/</a:t>
                      </a:r>
                    </a:p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Auditoría al Proceso de Evaluación Independiente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 Cultura del Control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Gerencia de Auditoría Interna / Evaluación Independiente y Cultura del Control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94889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Abril/</a:t>
                      </a:r>
                    </a:p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Sistema de Seguridad y Salud</a:t>
                      </a:r>
                      <a:r>
                        <a:rPr lang="es-CO" sz="14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 el Trabajo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del Capital Humano/ Seguridad y Salud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 el Trabajo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97565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 / Junio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Entradas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 Salidas de Almacén FLA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FLA. / Fabricación de Licores y Alcoholes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Janeth Saavedra S.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Juan Carlos Gómez C. y Alexander Ortega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P.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97565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Junio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Auditoría Externa de seguimiento al SIG, bajo las normas ISO 9001 y NTCGP 1000 del SIG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FLA. / Fabricación de Licores y Alcoholes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Contratada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4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Junio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Auditoría Interna ISO / IEC 17015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FLA. / Fabricación de Licores y Alcoholes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Contratada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14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83091"/>
              </p:ext>
            </p:extLst>
          </p:nvPr>
        </p:nvGraphicFramePr>
        <p:xfrm>
          <a:off x="642938" y="547236"/>
          <a:ext cx="8166722" cy="5798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776"/>
                <a:gridCol w="2147829"/>
                <a:gridCol w="2277295"/>
                <a:gridCol w="1203589"/>
                <a:gridCol w="233680"/>
                <a:gridCol w="1205553"/>
              </a:tblGrid>
              <a:tr h="381647">
                <a:tc rowSpan="2">
                  <a:txBody>
                    <a:bodyPr/>
                    <a:lstStyle/>
                    <a:p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Ciclo de Auditoría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AUDITADO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Auditor Líder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es-CO" sz="160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Auditor Interno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18491">
                <a:tc vMerge="1">
                  <a:txBody>
                    <a:bodyPr/>
                    <a:lstStyle/>
                    <a:p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60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Proceso o Tema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Dependencia/proceso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897565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Auditoría Externa de Seguimiento del Sistema de Calidad ISO 9001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FLA. / Fabricación de Licores y Alcoholes</a:t>
                      </a:r>
                    </a:p>
                    <a:p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Contratada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897565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Auditoría Interna Combinada ISO 14001 y BASC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FLA. / Fabricación de Licores y Alcoholes</a:t>
                      </a:r>
                    </a:p>
                    <a:p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Contratada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694889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Octubre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Auditoría Externa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Certificación de BASC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FLA. / Fabricación de Licores y Alcoholes</a:t>
                      </a:r>
                    </a:p>
                    <a:p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Contratada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897565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Octubre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Auditoría Externa de Seguimiento de ISO 14001 (Ambiental)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FLA. / Fabricación de Licores y Alcoholes</a:t>
                      </a:r>
                    </a:p>
                    <a:p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Contratada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897565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Julio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Septiembre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Auditoría Control a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Riesgos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Gestión Humana / Gestión de la Mejora Continua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Beatriz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Arias Gómez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Juan Carlos Cortés G.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594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 / Septiembre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Proyectos Detonantes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César Casarrubia C.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María Victoria Ochoa U</a:t>
                      </a:r>
                      <a:endParaRPr lang="es-CO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120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328114"/>
              </p:ext>
            </p:extLst>
          </p:nvPr>
        </p:nvGraphicFramePr>
        <p:xfrm>
          <a:off x="642937" y="552387"/>
          <a:ext cx="8228920" cy="5949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2931"/>
                <a:gridCol w="2155950"/>
                <a:gridCol w="2285906"/>
                <a:gridCol w="1326407"/>
                <a:gridCol w="1357726"/>
              </a:tblGrid>
              <a:tr h="381134">
                <a:tc rowSpan="2">
                  <a:txBody>
                    <a:bodyPr/>
                    <a:lstStyle/>
                    <a:p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Ciclo de Auditoría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AUDITADO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Auditor Líder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Auditor Interno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34830">
                <a:tc vMerge="1">
                  <a:txBody>
                    <a:bodyPr/>
                    <a:lstStyle/>
                    <a:p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Proceso o Tema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Dependencia/proceso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896359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Julio / Septiembre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Acciones de Repetición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Dirección de Procesos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 Reclamaciones/ Gestión Jurídica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Jorge Enrique Cañas G.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Alexander Ortega P. y Janeth Llano S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96359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Septiembre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Planeación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Departamento de Planeación/ Planeación del Desarrollo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John Jairo Monsalve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Dora Corrales C.</a:t>
                      </a:r>
                      <a:endParaRPr lang="es-CO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91415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Octubre / Noviembre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Contratación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Contratación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John Jairo Monsalve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dirty="0" smtClean="0"/>
                        <a:t>D</a:t>
                      </a:r>
                      <a:r>
                        <a:rPr lang="es-CO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ora Corrales C. y César Casarrubia C.</a:t>
                      </a:r>
                      <a:endParaRPr lang="es-CO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436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Octubre / Noviembre</a:t>
                      </a:r>
                    </a:p>
                    <a:p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Funciones y Responsabilidades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de Capital Humano / Estructura Organizacional y Empleo Público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Beatriz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Arias Gómez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Juan Carlos Cortés G.</a:t>
                      </a:r>
                      <a:endParaRPr lang="es-CO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96359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Septiembre /Noviembre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PQRSD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Secretaria de Gestión Humana / Atención Ciudadana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Alexander Ortega P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Janeth Llano S.</a:t>
                      </a:r>
                      <a:endParaRPr lang="es-CO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7584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Octubre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Auditoría Externa de Certificación BASC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FLA. / Fabricación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Licores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Contratada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403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052212"/>
              </p:ext>
            </p:extLst>
          </p:nvPr>
        </p:nvGraphicFramePr>
        <p:xfrm>
          <a:off x="642938" y="552387"/>
          <a:ext cx="8163606" cy="4313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498"/>
                <a:gridCol w="2094506"/>
                <a:gridCol w="2220759"/>
                <a:gridCol w="1288605"/>
                <a:gridCol w="1488238"/>
              </a:tblGrid>
              <a:tr h="381134">
                <a:tc rowSpan="2">
                  <a:txBody>
                    <a:bodyPr/>
                    <a:lstStyle/>
                    <a:p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Ciclo de Auditoría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AUDITADO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Auditor Líder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Auditor Interno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34830">
                <a:tc vMerge="1">
                  <a:txBody>
                    <a:bodyPr/>
                    <a:lstStyle/>
                    <a:p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60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Proceso o Tema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Dependencia/proceso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896359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Octubre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Auditoría Externa de Seguimiento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ISO 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FLA. / Fabricación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 Comercialización de Productos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Contratada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6359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Octubre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Auditoría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Externa Acreditación ISO / IEC 17025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FLA. / Fabricación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Licores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Contratada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CO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1415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Noviembre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Auditoría de Acreditación ISO / IEC 17025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FLA. / Fabricación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Licores</a:t>
                      </a:r>
                      <a:endParaRPr lang="es-CO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Contratada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CO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2980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Octubre / Noviembre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Auditoría a Sistema de Control Interno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Gestión de la Mejora Continua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Jorge Enrique Cañas G.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María Victoria Ochoa Uribe</a:t>
                      </a:r>
                      <a:endParaRPr lang="es-CO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816580"/>
              </p:ext>
            </p:extLst>
          </p:nvPr>
        </p:nvGraphicFramePr>
        <p:xfrm>
          <a:off x="642938" y="5113661"/>
          <a:ext cx="4215501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1296"/>
                <a:gridCol w="1469038"/>
                <a:gridCol w="1405167"/>
              </a:tblGrid>
              <a:tr h="271549">
                <a:tc>
                  <a:txBody>
                    <a:bodyPr/>
                    <a:lstStyle/>
                    <a:p>
                      <a:pPr algn="ctr"/>
                      <a:r>
                        <a:rPr lang="es-CO" b="0" dirty="0" smtClean="0">
                          <a:solidFill>
                            <a:schemeClr val="tx1"/>
                          </a:solidFill>
                        </a:rPr>
                        <a:t>Auditorias  Calidad (NTCG</a:t>
                      </a:r>
                      <a:r>
                        <a:rPr lang="es-CO" b="0" baseline="0" dirty="0" smtClean="0">
                          <a:solidFill>
                            <a:schemeClr val="tx1"/>
                          </a:solidFill>
                        </a:rPr>
                        <a:t> 1000)</a:t>
                      </a:r>
                      <a:endParaRPr lang="es-CO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0" dirty="0" smtClean="0">
                          <a:solidFill>
                            <a:schemeClr val="tx1"/>
                          </a:solidFill>
                        </a:rPr>
                        <a:t>Auditorias</a:t>
                      </a:r>
                      <a:r>
                        <a:rPr lang="es-CO" b="0" baseline="0" dirty="0" smtClean="0">
                          <a:solidFill>
                            <a:schemeClr val="tx1"/>
                          </a:solidFill>
                        </a:rPr>
                        <a:t> de Gestión</a:t>
                      </a:r>
                      <a:endParaRPr lang="es-CO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0" dirty="0" smtClean="0">
                          <a:solidFill>
                            <a:schemeClr val="tx1"/>
                          </a:solidFill>
                        </a:rPr>
                        <a:t>Auditorias contratadas</a:t>
                      </a:r>
                      <a:r>
                        <a:rPr lang="es-CO" b="0" baseline="0" dirty="0" smtClean="0">
                          <a:solidFill>
                            <a:schemeClr val="tx1"/>
                          </a:solidFill>
                        </a:rPr>
                        <a:t> de la FLA</a:t>
                      </a:r>
                      <a:endParaRPr lang="es-CO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5370"/>
              </p:ext>
            </p:extLst>
          </p:nvPr>
        </p:nvGraphicFramePr>
        <p:xfrm>
          <a:off x="4858439" y="5113661"/>
          <a:ext cx="1498294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8294"/>
              </a:tblGrid>
              <a:tr h="1188720">
                <a:tc>
                  <a:txBody>
                    <a:bodyPr/>
                    <a:lstStyle/>
                    <a:p>
                      <a:pPr algn="ctr"/>
                      <a:r>
                        <a:rPr lang="es-CO" sz="1600" b="0" dirty="0" smtClean="0">
                          <a:solidFill>
                            <a:schemeClr val="tx1"/>
                          </a:solidFill>
                        </a:rPr>
                        <a:t>Auditoria</a:t>
                      </a:r>
                      <a:r>
                        <a:rPr lang="es-CO" sz="1600" b="0" baseline="0" dirty="0" smtClean="0">
                          <a:solidFill>
                            <a:schemeClr val="tx1"/>
                          </a:solidFill>
                        </a:rPr>
                        <a:t> reprogramada o Ausencia de Auditor</a:t>
                      </a:r>
                      <a:endParaRPr lang="es-CO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99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066798" y="1306286"/>
            <a:ext cx="6585859" cy="3416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TOTAL AUDITORIAS PROGRAMADAS PARA VIGENCIA:</a:t>
            </a:r>
          </a:p>
          <a:p>
            <a:endParaRPr lang="es-C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AUDITORIAS DE GESTIÓN.			17</a:t>
            </a:r>
          </a:p>
          <a:p>
            <a:endParaRPr lang="es-CO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AUDITORIAS A PROCESOS			23</a:t>
            </a:r>
          </a:p>
          <a:p>
            <a:endParaRPr lang="es-C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AUDITORIAS CONTRATADAS – FLA.		12</a:t>
            </a:r>
          </a:p>
          <a:p>
            <a:endParaRPr lang="es-C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TOTAL	………………………………………………	52</a:t>
            </a:r>
            <a:endParaRPr lang="es-CO" dirty="0"/>
          </a:p>
          <a:p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61646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99655" y="221818"/>
            <a:ext cx="7772400" cy="748000"/>
          </a:xfrm>
        </p:spPr>
        <p:txBody>
          <a:bodyPr>
            <a:normAutofit/>
          </a:bodyPr>
          <a:lstStyle/>
          <a:p>
            <a:r>
              <a:rPr lang="es-CO" sz="3600" b="1" dirty="0" smtClean="0"/>
              <a:t>AUDITORIAS ENTES DE CONTROL</a:t>
            </a:r>
            <a:endParaRPr lang="es-CO" sz="36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39982" y="1205345"/>
            <a:ext cx="6858000" cy="4184073"/>
          </a:xfrm>
        </p:spPr>
        <p:txBody>
          <a:bodyPr>
            <a:normAutofit fontScale="92500" lnSpcReduction="10000"/>
          </a:bodyPr>
          <a:lstStyle/>
          <a:p>
            <a:r>
              <a:rPr lang="es-CO" b="1" i="1" dirty="0" smtClean="0"/>
              <a:t>CONTRALORIA GENERAL DE ANTIOQUIA</a:t>
            </a:r>
          </a:p>
          <a:p>
            <a:r>
              <a:rPr lang="es-CO" dirty="0" smtClean="0"/>
              <a:t>GOBERNACIÓN DE ANTIOQUIA ENTE CENTRAL </a:t>
            </a:r>
          </a:p>
          <a:p>
            <a:r>
              <a:rPr lang="es-CO" dirty="0" smtClean="0"/>
              <a:t>CICLO # 5</a:t>
            </a:r>
          </a:p>
          <a:p>
            <a:r>
              <a:rPr lang="es-CO" dirty="0" smtClean="0"/>
              <a:t>INICIA 31/07/2017</a:t>
            </a:r>
          </a:p>
          <a:p>
            <a:r>
              <a:rPr lang="es-CO" dirty="0" smtClean="0"/>
              <a:t>(Ver Secretarías a auditar en la página de la Contraloría General de Antioquia y en Home de ISOLUCION)</a:t>
            </a:r>
          </a:p>
          <a:p>
            <a:r>
              <a:rPr lang="es-CO" b="1" i="1" dirty="0" smtClean="0"/>
              <a:t>CONTRALORÍA GENERAL DE LA REPÚBLICA</a:t>
            </a:r>
          </a:p>
          <a:p>
            <a:r>
              <a:rPr lang="es-CO" dirty="0" smtClean="0"/>
              <a:t>Enero/Junio </a:t>
            </a:r>
          </a:p>
          <a:p>
            <a:r>
              <a:rPr lang="es-CO" dirty="0" smtClean="0"/>
              <a:t>(PAE, SGP; SALUD, EDUCACIÓN, SERVICIOS PÚBLICOS)</a:t>
            </a:r>
          </a:p>
          <a:p>
            <a:r>
              <a:rPr lang="es-CO" b="1" dirty="0" smtClean="0"/>
              <a:t>Nota: A la fecha se desconocen nuevos ciclos de Auditoría de esta Contraloría para la vigencia 2017</a:t>
            </a:r>
            <a:endParaRPr lang="es-CO" dirty="0" smtClean="0"/>
          </a:p>
          <a:p>
            <a:endParaRPr lang="es-CO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31"/>
          <p:cNvSpPr txBox="1">
            <a:spLocks noChangeArrowheads="1"/>
          </p:cNvSpPr>
          <p:nvPr/>
        </p:nvSpPr>
        <p:spPr bwMode="auto">
          <a:xfrm>
            <a:off x="199753" y="387636"/>
            <a:ext cx="8740131" cy="5252720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B4CCE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B4CCE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B4CCE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B4CCE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B4CCE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ts val="363"/>
              </a:spcBef>
              <a:buClrTx/>
              <a:buFontTx/>
              <a:buNone/>
            </a:pPr>
            <a:r>
              <a:rPr lang="es-ES_tradnl" altLang="es-CO" sz="3200" b="1" dirty="0" smtClean="0">
                <a:solidFill>
                  <a:srgbClr val="C00000"/>
                </a:solidFill>
                <a:latin typeface="+mn-lt"/>
              </a:rPr>
              <a:t>                  </a:t>
            </a:r>
          </a:p>
          <a:p>
            <a:pPr algn="just" eaLnBrk="1" hangingPunct="1">
              <a:spcBef>
                <a:spcPts val="363"/>
              </a:spcBef>
              <a:buClrTx/>
              <a:buFontTx/>
              <a:buNone/>
            </a:pPr>
            <a:r>
              <a:rPr lang="es-CO" altLang="es-ES" sz="2800" b="0" dirty="0" smtClean="0">
                <a:solidFill>
                  <a:srgbClr val="002060"/>
                </a:solidFill>
                <a:latin typeface="+mn-lt"/>
              </a:rPr>
              <a:t>“</a:t>
            </a:r>
            <a:r>
              <a:rPr lang="es-CO" altLang="es-ES" sz="2800" b="0" dirty="0" smtClean="0">
                <a:latin typeface="+mn-lt"/>
              </a:rPr>
              <a:t>E</a:t>
            </a:r>
            <a:r>
              <a:rPr lang="es-CO" altLang="es-CO" sz="2800" b="0" dirty="0" smtClean="0">
                <a:latin typeface="+mn-lt"/>
              </a:rPr>
              <a:t>squema </a:t>
            </a:r>
            <a:r>
              <a:rPr lang="es-CO" altLang="es-CO" sz="2800" b="0" dirty="0">
                <a:latin typeface="+mn-lt"/>
              </a:rPr>
              <a:t>de organización y </a:t>
            </a:r>
            <a:r>
              <a:rPr lang="es-CO" altLang="es-CO" sz="2800" b="0" dirty="0" smtClean="0">
                <a:latin typeface="+mn-lt"/>
              </a:rPr>
              <a:t>conjunto </a:t>
            </a:r>
            <a:r>
              <a:rPr lang="es-CO" altLang="es-CO" sz="2800" b="0" dirty="0">
                <a:latin typeface="+mn-lt"/>
              </a:rPr>
              <a:t>de los planes, métodos, principios, normas, procedimientos y mecanismos de verificación y evaluación adoptados por una organización, con el fin de procurar que todas las actividades, operaciones y actuaciones, así como la administración de la información y los recursos, se realicen de acuerdo con las normas constitucionales y legales vigentes dentro de las políticas trazadas por la dirección y en atención a las metas u objetivos previstos</a:t>
            </a:r>
            <a:r>
              <a:rPr lang="es-CO" altLang="es-ES" sz="2800" b="0" dirty="0" smtClean="0">
                <a:latin typeface="+mn-lt"/>
              </a:rPr>
              <a:t>”</a:t>
            </a:r>
          </a:p>
          <a:p>
            <a:pPr algn="just">
              <a:spcBef>
                <a:spcPct val="0"/>
              </a:spcBef>
              <a:buClrTx/>
              <a:buFontTx/>
              <a:buNone/>
            </a:pPr>
            <a:endParaRPr lang="es-CO" altLang="es-CO" b="0" i="1" dirty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s-ES_tradnl" altLang="es-CO" sz="2000" dirty="0" smtClean="0">
                <a:solidFill>
                  <a:schemeClr val="tx2"/>
                </a:solidFill>
                <a:latin typeface="+mn-lt"/>
                <a:hlinkClick r:id="rId2" action="ppaction://hlinkfile"/>
              </a:rPr>
              <a:t>(Art. 1° Ley 87 de 1993) </a:t>
            </a:r>
            <a:r>
              <a:rPr lang="es-ES_tradnl" altLang="es-CO" sz="2000" dirty="0" smtClean="0">
                <a:solidFill>
                  <a:schemeClr val="tx2"/>
                </a:solidFill>
                <a:latin typeface="+mn-lt"/>
              </a:rPr>
              <a:t>y </a:t>
            </a:r>
            <a:r>
              <a:rPr lang="es-ES_tradnl" altLang="es-CO" sz="2000" dirty="0" smtClean="0">
                <a:solidFill>
                  <a:schemeClr val="tx2"/>
                </a:solidFill>
                <a:latin typeface="+mn-lt"/>
                <a:hlinkClick r:id="rId3" action="ppaction://hlinkfile"/>
              </a:rPr>
              <a:t>Manual Técnico MECI 2014</a:t>
            </a:r>
            <a:r>
              <a:rPr lang="es-ES_tradnl" altLang="es-CO" sz="2000" dirty="0" smtClean="0">
                <a:solidFill>
                  <a:schemeClr val="tx2"/>
                </a:solidFill>
                <a:latin typeface="+mn-lt"/>
              </a:rPr>
              <a:t>)   </a:t>
            </a:r>
            <a:r>
              <a:rPr lang="es-ES_tradnl" altLang="es-CO" dirty="0" smtClean="0">
                <a:solidFill>
                  <a:schemeClr val="tx2"/>
                </a:solidFill>
              </a:rPr>
              <a:t>                                            </a:t>
            </a:r>
            <a:endParaRPr lang="es-ES_tradnl" altLang="es-CO" dirty="0">
              <a:solidFill>
                <a:schemeClr val="tx2"/>
              </a:solidFill>
            </a:endParaRPr>
          </a:p>
        </p:txBody>
      </p:sp>
      <p:sp>
        <p:nvSpPr>
          <p:cNvPr id="3" name="Text Box 1031"/>
          <p:cNvSpPr txBox="1">
            <a:spLocks noChangeArrowheads="1"/>
          </p:cNvSpPr>
          <p:nvPr/>
        </p:nvSpPr>
        <p:spPr bwMode="auto">
          <a:xfrm>
            <a:off x="199752" y="251001"/>
            <a:ext cx="8740131" cy="584775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B4CCE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B4CCE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B4CCE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B4CCE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B4CCE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ts val="363"/>
              </a:spcBef>
              <a:buClrTx/>
              <a:buFontTx/>
              <a:buNone/>
            </a:pPr>
            <a:r>
              <a:rPr lang="es-ES_tradnl" altLang="es-CO" sz="3200" b="1" dirty="0" smtClean="0">
                <a:latin typeface="+mn-lt"/>
              </a:rPr>
              <a:t>            </a:t>
            </a:r>
            <a:r>
              <a:rPr lang="es-ES_tradnl" altLang="es-CO" sz="2800" b="1" dirty="0" smtClean="0">
                <a:latin typeface="+mn-lt"/>
              </a:rPr>
              <a:t>¿</a:t>
            </a:r>
            <a:r>
              <a:rPr lang="es-ES_tradnl" altLang="es-CO" sz="2800" b="1" dirty="0">
                <a:latin typeface="+mn-lt"/>
              </a:rPr>
              <a:t>Qué es </a:t>
            </a:r>
            <a:r>
              <a:rPr lang="es-ES_tradnl" altLang="es-CO" sz="2800" b="1" dirty="0" smtClean="0">
                <a:latin typeface="+mn-lt"/>
              </a:rPr>
              <a:t>el Sistema de </a:t>
            </a:r>
            <a:r>
              <a:rPr lang="es-ES_tradnl" altLang="es-CO" sz="2800" b="1" dirty="0">
                <a:latin typeface="+mn-lt"/>
              </a:rPr>
              <a:t>Control Interno</a:t>
            </a:r>
            <a:r>
              <a:rPr lang="es-ES_tradnl" altLang="es-CO" sz="2800" b="1" dirty="0" smtClean="0">
                <a:latin typeface="+mn-lt"/>
              </a:rPr>
              <a:t>?                                        </a:t>
            </a:r>
            <a:endParaRPr lang="es-ES_tradnl" altLang="es-CO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187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esultado de imagen para que es el meci daf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066" y="410339"/>
            <a:ext cx="8263466" cy="5282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054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Rectángulo"/>
          <p:cNvSpPr/>
          <p:nvPr/>
        </p:nvSpPr>
        <p:spPr>
          <a:xfrm>
            <a:off x="585758" y="1095152"/>
            <a:ext cx="7965575" cy="4524315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endParaRPr lang="es-ES" sz="3600" dirty="0" smtClean="0"/>
          </a:p>
          <a:p>
            <a:pPr algn="just"/>
            <a:r>
              <a:rPr lang="es-ES" sz="3600" dirty="0" smtClean="0"/>
              <a:t>Servir de herramienta </a:t>
            </a:r>
            <a:r>
              <a:rPr lang="es-ES" sz="3600" dirty="0"/>
              <a:t>gerencial para el control a la gestión pública, </a:t>
            </a:r>
            <a:r>
              <a:rPr lang="es-ES" sz="3600" dirty="0" smtClean="0"/>
              <a:t>que </a:t>
            </a:r>
            <a:r>
              <a:rPr lang="es-ES" sz="3600" dirty="0"/>
              <a:t>se </a:t>
            </a:r>
            <a:r>
              <a:rPr lang="es-ES" sz="3600" dirty="0" smtClean="0"/>
              <a:t>fundamenta en </a:t>
            </a:r>
            <a:r>
              <a:rPr lang="es-ES" sz="3600" dirty="0"/>
              <a:t>la cultura del control, </a:t>
            </a:r>
            <a:r>
              <a:rPr lang="es-ES" sz="3600" dirty="0" smtClean="0"/>
              <a:t>la </a:t>
            </a:r>
            <a:r>
              <a:rPr lang="es-ES" sz="3600" dirty="0"/>
              <a:t>responsabilidad y compromiso de la Alta </a:t>
            </a:r>
            <a:r>
              <a:rPr lang="es-ES" sz="3600" dirty="0" smtClean="0"/>
              <a:t>Dirección para </a:t>
            </a:r>
            <a:r>
              <a:rPr lang="es-ES" sz="3600" dirty="0"/>
              <a:t>su implementación, y fortalecimiento </a:t>
            </a:r>
            <a:r>
              <a:rPr lang="es-ES" sz="3600" dirty="0" smtClean="0"/>
              <a:t>continuo</a:t>
            </a:r>
          </a:p>
          <a:p>
            <a:pPr algn="just"/>
            <a:endParaRPr lang="es-ES" sz="3600" dirty="0">
              <a:solidFill>
                <a:prstClr val="black"/>
              </a:solidFill>
            </a:endParaRPr>
          </a:p>
        </p:txBody>
      </p:sp>
      <p:sp>
        <p:nvSpPr>
          <p:cNvPr id="5" name="7 Rectángulo"/>
          <p:cNvSpPr/>
          <p:nvPr/>
        </p:nvSpPr>
        <p:spPr>
          <a:xfrm>
            <a:off x="2086473" y="138461"/>
            <a:ext cx="5421784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/>
              <a:t>Propósito del MECI</a:t>
            </a:r>
          </a:p>
          <a:p>
            <a:pPr algn="ctr"/>
            <a:r>
              <a:rPr lang="es-ES" sz="3200" b="1" dirty="0" smtClean="0"/>
              <a:t>Decreto 943 de 2014</a:t>
            </a:r>
            <a:endParaRPr lang="es-ES" sz="3200" b="1" dirty="0"/>
          </a:p>
        </p:txBody>
      </p:sp>
    </p:spTree>
    <p:extLst>
      <p:ext uri="{BB962C8B-B14F-4D97-AF65-F5344CB8AC3E}">
        <p14:creationId xmlns:p14="http://schemas.microsoft.com/office/powerpoint/2010/main" val="269619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4000" y="365126"/>
            <a:ext cx="6716486" cy="1325563"/>
          </a:xfrm>
        </p:spPr>
        <p:txBody>
          <a:bodyPr>
            <a:normAutofit/>
          </a:bodyPr>
          <a:lstStyle/>
          <a:p>
            <a:pPr algn="ctr"/>
            <a:r>
              <a:rPr lang="es-CO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 Anual de Auditorías Internas</a:t>
            </a:r>
            <a:endParaRPr lang="es-CO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28650" y="1554163"/>
            <a:ext cx="7886700" cy="4351338"/>
          </a:xfrm>
        </p:spPr>
        <p:txBody>
          <a:bodyPr>
            <a:normAutofit/>
          </a:bodyPr>
          <a:lstStyle/>
          <a:p>
            <a:pPr fontAlgn="b"/>
            <a:endParaRPr lang="es-CO" b="1" dirty="0" smtClean="0"/>
          </a:p>
          <a:p>
            <a:pPr fontAlgn="b">
              <a:buNone/>
            </a:pPr>
            <a:r>
              <a:rPr lang="es-CO" dirty="0" smtClean="0"/>
              <a:t> </a:t>
            </a:r>
          </a:p>
          <a:p>
            <a:pPr fontAlgn="b"/>
            <a:endParaRPr lang="es-CO" dirty="0" smtClean="0"/>
          </a:p>
          <a:p>
            <a:pPr fontAlgn="b"/>
            <a:endParaRPr lang="es-CO" dirty="0" smtClean="0"/>
          </a:p>
          <a:p>
            <a:endParaRPr lang="es-CO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105100"/>
              </p:ext>
            </p:extLst>
          </p:nvPr>
        </p:nvGraphicFramePr>
        <p:xfrm>
          <a:off x="1524000" y="1690688"/>
          <a:ext cx="6716486" cy="3850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1771"/>
                <a:gridCol w="2884715"/>
              </a:tblGrid>
              <a:tr h="768719">
                <a:tc>
                  <a:txBody>
                    <a:bodyPr/>
                    <a:lstStyle/>
                    <a:p>
                      <a:r>
                        <a:rPr lang="es-CO" b="0" dirty="0" smtClean="0">
                          <a:solidFill>
                            <a:schemeClr val="tx1"/>
                          </a:solidFill>
                        </a:rPr>
                        <a:t>Fecha</a:t>
                      </a:r>
                      <a:r>
                        <a:rPr lang="es-CO" b="0" baseline="0" dirty="0" smtClean="0">
                          <a:solidFill>
                            <a:schemeClr val="tx1"/>
                          </a:solidFill>
                        </a:rPr>
                        <a:t> de Elaboración</a:t>
                      </a:r>
                      <a:endParaRPr lang="es-CO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0" dirty="0" smtClean="0">
                          <a:solidFill>
                            <a:schemeClr val="tx1"/>
                          </a:solidFill>
                        </a:rPr>
                        <a:t>Noviembre 17/2016</a:t>
                      </a:r>
                    </a:p>
                    <a:p>
                      <a:pPr algn="ctr"/>
                      <a:r>
                        <a:rPr lang="es-CO" b="0" dirty="0" smtClean="0">
                          <a:solidFill>
                            <a:schemeClr val="tx1"/>
                          </a:solidFill>
                        </a:rPr>
                        <a:t>Noviembre</a:t>
                      </a:r>
                      <a:r>
                        <a:rPr lang="es-CO" b="0" baseline="0" dirty="0" smtClean="0">
                          <a:solidFill>
                            <a:schemeClr val="tx1"/>
                          </a:solidFill>
                        </a:rPr>
                        <a:t> 30/2016</a:t>
                      </a:r>
                      <a:endParaRPr lang="es-CO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19016">
                <a:tc>
                  <a:txBody>
                    <a:bodyPr/>
                    <a:lstStyle/>
                    <a:p>
                      <a:r>
                        <a:rPr lang="es-CO" dirty="0" smtClean="0"/>
                        <a:t>Fecha de Aprobación por el Equipo de Mejoramiento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 smtClean="0"/>
                    </a:p>
                    <a:p>
                      <a:pPr algn="ctr"/>
                      <a:r>
                        <a:rPr lang="es-CO" dirty="0" smtClean="0"/>
                        <a:t>Noviembre 30 de 2016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098170">
                <a:tc>
                  <a:txBody>
                    <a:bodyPr/>
                    <a:lstStyle/>
                    <a:p>
                      <a:r>
                        <a:rPr lang="es-CO" dirty="0" smtClean="0"/>
                        <a:t>Fecha y Número del acta de aprobación del CSIG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 smtClean="0"/>
                    </a:p>
                    <a:p>
                      <a:pPr algn="ctr"/>
                      <a:r>
                        <a:rPr lang="es-CO" dirty="0" smtClean="0"/>
                        <a:t>Diciembre 01-2016 </a:t>
                      </a:r>
                    </a:p>
                    <a:p>
                      <a:pPr algn="ctr"/>
                      <a:r>
                        <a:rPr lang="es-CO" dirty="0" smtClean="0">
                          <a:solidFill>
                            <a:schemeClr val="tx1"/>
                          </a:solidFill>
                        </a:rPr>
                        <a:t>SGHDO-DEDIR-GMC-14</a:t>
                      </a:r>
                      <a:endParaRPr lang="es-CO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32445">
                <a:tc>
                  <a:txBody>
                    <a:bodyPr/>
                    <a:lstStyle/>
                    <a:p>
                      <a:r>
                        <a:rPr lang="es-CO" dirty="0" smtClean="0"/>
                        <a:t>Vigencia del Plan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Año 2017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32445">
                <a:tc>
                  <a:txBody>
                    <a:bodyPr/>
                    <a:lstStyle/>
                    <a:p>
                      <a:r>
                        <a:rPr lang="es-CO" dirty="0" smtClean="0"/>
                        <a:t>Responsable del Plan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Claudia Salazar</a:t>
                      </a:r>
                      <a:r>
                        <a:rPr lang="es-CO" baseline="0" dirty="0" smtClean="0"/>
                        <a:t> Arango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3 Marcador de contenido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35507485"/>
              </p:ext>
            </p:extLst>
          </p:nvPr>
        </p:nvGraphicFramePr>
        <p:xfrm>
          <a:off x="287866" y="667542"/>
          <a:ext cx="8534401" cy="5127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ángulo 7"/>
          <p:cNvSpPr/>
          <p:nvPr/>
        </p:nvSpPr>
        <p:spPr>
          <a:xfrm>
            <a:off x="1591732" y="144322"/>
            <a:ext cx="5926667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_tradnl" sz="2800" b="1" dirty="0" smtClean="0"/>
              <a:t>Principios o Fundamentos  del MECI</a:t>
            </a:r>
            <a:endParaRPr lang="es-ES_tradnl" sz="2800" b="1" dirty="0"/>
          </a:p>
        </p:txBody>
      </p:sp>
    </p:spTree>
    <p:extLst>
      <p:ext uri="{BB962C8B-B14F-4D97-AF65-F5344CB8AC3E}">
        <p14:creationId xmlns:p14="http://schemas.microsoft.com/office/powerpoint/2010/main" val="38558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redondeado 7"/>
          <p:cNvSpPr/>
          <p:nvPr/>
        </p:nvSpPr>
        <p:spPr>
          <a:xfrm>
            <a:off x="2682151" y="1175126"/>
            <a:ext cx="4258976" cy="67835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 dirty="0">
                <a:solidFill>
                  <a:schemeClr val="tx1"/>
                </a:solidFill>
              </a:rPr>
              <a:t>CONSEJO DE ADMINISTRACIÓN/COMITÉ DE AUDITORIA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880629" y="1957154"/>
            <a:ext cx="3927765" cy="62628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600" b="1" dirty="0">
                <a:solidFill>
                  <a:schemeClr val="tx1"/>
                </a:solidFill>
              </a:rPr>
              <a:t>ALTA DIRECCIÓN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880629" y="3202998"/>
            <a:ext cx="1693720" cy="217323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 sz="1350"/>
          </a:p>
        </p:txBody>
      </p:sp>
      <p:sp>
        <p:nvSpPr>
          <p:cNvPr id="11" name="Rectángulo redondeado 10"/>
          <p:cNvSpPr/>
          <p:nvPr/>
        </p:nvSpPr>
        <p:spPr>
          <a:xfrm>
            <a:off x="2735407" y="3202998"/>
            <a:ext cx="1620983" cy="217323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 sz="1350"/>
          </a:p>
        </p:txBody>
      </p:sp>
      <p:sp>
        <p:nvSpPr>
          <p:cNvPr id="12" name="Rectángulo redondeado 11"/>
          <p:cNvSpPr/>
          <p:nvPr/>
        </p:nvSpPr>
        <p:spPr>
          <a:xfrm>
            <a:off x="4543611" y="3226911"/>
            <a:ext cx="1477459" cy="217323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dirty="0">
                <a:solidFill>
                  <a:schemeClr val="tx1"/>
                </a:solidFill>
              </a:rPr>
              <a:t>Auditoria Interna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1153392" y="3296517"/>
            <a:ext cx="1008442" cy="27860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100" b="1" dirty="0">
                <a:solidFill>
                  <a:schemeClr val="tx1"/>
                </a:solidFill>
              </a:rPr>
              <a:t>1ª LINEA DE DEFENSA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1153392" y="3764107"/>
            <a:ext cx="942974" cy="3662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050" b="1" dirty="0">
                <a:solidFill>
                  <a:schemeClr val="tx1"/>
                </a:solidFill>
              </a:rPr>
              <a:t>Gestión Operativa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1149496" y="4278456"/>
            <a:ext cx="942974" cy="3662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050" b="1" dirty="0">
                <a:solidFill>
                  <a:schemeClr val="tx1"/>
                </a:solidFill>
              </a:rPr>
              <a:t>Control Interno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3004272" y="3296516"/>
            <a:ext cx="958559" cy="27860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100" b="1" dirty="0">
                <a:solidFill>
                  <a:schemeClr val="tx1"/>
                </a:solidFill>
              </a:rPr>
              <a:t>2ª LINEA DE DEFENSA</a:t>
            </a:r>
          </a:p>
        </p:txBody>
      </p:sp>
      <p:sp>
        <p:nvSpPr>
          <p:cNvPr id="17" name="Rectángulo 16"/>
          <p:cNvSpPr/>
          <p:nvPr/>
        </p:nvSpPr>
        <p:spPr>
          <a:xfrm>
            <a:off x="3013528" y="3648459"/>
            <a:ext cx="958558" cy="2415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900" b="1" dirty="0">
                <a:solidFill>
                  <a:schemeClr val="tx1"/>
                </a:solidFill>
              </a:rPr>
              <a:t>Control Financiero</a:t>
            </a:r>
          </a:p>
        </p:txBody>
      </p:sp>
      <p:sp>
        <p:nvSpPr>
          <p:cNvPr id="18" name="Rectángulo 17"/>
          <p:cNvSpPr/>
          <p:nvPr/>
        </p:nvSpPr>
        <p:spPr>
          <a:xfrm>
            <a:off x="3027420" y="3958434"/>
            <a:ext cx="942974" cy="14806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000" dirty="0">
                <a:solidFill>
                  <a:schemeClr val="tx1"/>
                </a:solidFill>
              </a:rPr>
              <a:t>Seguridad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3032104" y="4157893"/>
            <a:ext cx="942973" cy="2026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900" dirty="0">
                <a:solidFill>
                  <a:schemeClr val="tx1"/>
                </a:solidFill>
              </a:rPr>
              <a:t>Gestión de Riesgos</a:t>
            </a:r>
          </a:p>
        </p:txBody>
      </p:sp>
      <p:sp>
        <p:nvSpPr>
          <p:cNvPr id="20" name="Rectángulo 19"/>
          <p:cNvSpPr/>
          <p:nvPr/>
        </p:nvSpPr>
        <p:spPr>
          <a:xfrm>
            <a:off x="3017636" y="4434551"/>
            <a:ext cx="942974" cy="14806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100" dirty="0">
                <a:solidFill>
                  <a:schemeClr val="tx1"/>
                </a:solidFill>
              </a:rPr>
              <a:t>Calidad</a:t>
            </a:r>
          </a:p>
        </p:txBody>
      </p:sp>
      <p:sp>
        <p:nvSpPr>
          <p:cNvPr id="21" name="Rectángulo 20"/>
          <p:cNvSpPr/>
          <p:nvPr/>
        </p:nvSpPr>
        <p:spPr>
          <a:xfrm>
            <a:off x="3017636" y="4683287"/>
            <a:ext cx="942974" cy="14806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100" dirty="0">
                <a:solidFill>
                  <a:schemeClr val="tx1"/>
                </a:solidFill>
              </a:rPr>
              <a:t>Inspección</a:t>
            </a:r>
          </a:p>
        </p:txBody>
      </p:sp>
      <p:sp>
        <p:nvSpPr>
          <p:cNvPr id="22" name="Rectángulo 21"/>
          <p:cNvSpPr/>
          <p:nvPr/>
        </p:nvSpPr>
        <p:spPr>
          <a:xfrm>
            <a:off x="3004272" y="4880958"/>
            <a:ext cx="942974" cy="2796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050" dirty="0">
                <a:solidFill>
                  <a:schemeClr val="tx1"/>
                </a:solidFill>
              </a:rPr>
              <a:t>Cumplimiento Normativo</a:t>
            </a:r>
          </a:p>
        </p:txBody>
      </p:sp>
      <p:sp>
        <p:nvSpPr>
          <p:cNvPr id="24" name="Rectángulo 23"/>
          <p:cNvSpPr/>
          <p:nvPr/>
        </p:nvSpPr>
        <p:spPr>
          <a:xfrm>
            <a:off x="4808394" y="3327691"/>
            <a:ext cx="1009216" cy="4335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100" b="1" dirty="0">
                <a:solidFill>
                  <a:schemeClr val="tx1"/>
                </a:solidFill>
              </a:rPr>
              <a:t>3ª LINEA DE DEFENSA</a:t>
            </a:r>
          </a:p>
        </p:txBody>
      </p:sp>
      <p:sp>
        <p:nvSpPr>
          <p:cNvPr id="32" name="Flecha abajo 31"/>
          <p:cNvSpPr/>
          <p:nvPr/>
        </p:nvSpPr>
        <p:spPr>
          <a:xfrm flipH="1" flipV="1">
            <a:off x="5466267" y="1882867"/>
            <a:ext cx="186383" cy="1327922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 sz="1350"/>
          </a:p>
        </p:txBody>
      </p:sp>
      <p:sp>
        <p:nvSpPr>
          <p:cNvPr id="33" name="Flecha abajo 32"/>
          <p:cNvSpPr/>
          <p:nvPr/>
        </p:nvSpPr>
        <p:spPr>
          <a:xfrm flipH="1" flipV="1">
            <a:off x="4704481" y="2555912"/>
            <a:ext cx="187007" cy="647085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 sz="1350"/>
          </a:p>
        </p:txBody>
      </p:sp>
      <p:sp>
        <p:nvSpPr>
          <p:cNvPr id="34" name="Flecha abajo 33"/>
          <p:cNvSpPr/>
          <p:nvPr/>
        </p:nvSpPr>
        <p:spPr>
          <a:xfrm flipH="1" flipV="1">
            <a:off x="3369902" y="2591883"/>
            <a:ext cx="152616" cy="607216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 sz="1350"/>
          </a:p>
        </p:txBody>
      </p:sp>
      <p:sp>
        <p:nvSpPr>
          <p:cNvPr id="35" name="Flecha abajo 34"/>
          <p:cNvSpPr/>
          <p:nvPr/>
        </p:nvSpPr>
        <p:spPr>
          <a:xfrm flipH="1" flipV="1">
            <a:off x="1527463" y="2589612"/>
            <a:ext cx="152616" cy="607216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 sz="1350"/>
          </a:p>
        </p:txBody>
      </p:sp>
      <p:sp>
        <p:nvSpPr>
          <p:cNvPr id="36" name="Rectángulo 35"/>
          <p:cNvSpPr/>
          <p:nvPr/>
        </p:nvSpPr>
        <p:spPr>
          <a:xfrm>
            <a:off x="6335857" y="3202998"/>
            <a:ext cx="444212" cy="21732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350" dirty="0">
                <a:solidFill>
                  <a:schemeClr val="tx1"/>
                </a:solidFill>
              </a:rPr>
              <a:t>Auditoria Externa</a:t>
            </a:r>
          </a:p>
        </p:txBody>
      </p:sp>
      <p:sp>
        <p:nvSpPr>
          <p:cNvPr id="37" name="Rectángulo 36"/>
          <p:cNvSpPr/>
          <p:nvPr/>
        </p:nvSpPr>
        <p:spPr>
          <a:xfrm>
            <a:off x="6941127" y="3210789"/>
            <a:ext cx="444212" cy="216544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350" dirty="0" smtClean="0">
                <a:solidFill>
                  <a:schemeClr val="tx1"/>
                </a:solidFill>
              </a:rPr>
              <a:t>Regulador</a:t>
            </a:r>
            <a:endParaRPr lang="es-CO" sz="1350" dirty="0">
              <a:solidFill>
                <a:schemeClr val="tx1"/>
              </a:solidFill>
            </a:endParaRPr>
          </a:p>
        </p:txBody>
      </p:sp>
      <p:cxnSp>
        <p:nvCxnSpPr>
          <p:cNvPr id="39" name="Conector recto 38"/>
          <p:cNvCxnSpPr/>
          <p:nvPr/>
        </p:nvCxnSpPr>
        <p:spPr>
          <a:xfrm flipH="1">
            <a:off x="6863508" y="3210790"/>
            <a:ext cx="2287" cy="21654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/>
          <p:cNvCxnSpPr/>
          <p:nvPr/>
        </p:nvCxnSpPr>
        <p:spPr>
          <a:xfrm flipH="1">
            <a:off x="6224530" y="3210790"/>
            <a:ext cx="11966" cy="21654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ítulo 3"/>
          <p:cNvSpPr>
            <a:spLocks noGrp="1"/>
          </p:cNvSpPr>
          <p:nvPr>
            <p:ph type="title"/>
          </p:nvPr>
        </p:nvSpPr>
        <p:spPr>
          <a:xfrm>
            <a:off x="572877" y="221906"/>
            <a:ext cx="8273668" cy="62201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s-CO" dirty="0" smtClean="0"/>
              <a:t>MODELO DE LAS 3 LINEAS DE DEFENSA</a:t>
            </a:r>
            <a:endParaRPr lang="es-CO" dirty="0"/>
          </a:p>
        </p:txBody>
      </p:sp>
      <p:sp>
        <p:nvSpPr>
          <p:cNvPr id="2" name="Rectángulo 1"/>
          <p:cNvSpPr/>
          <p:nvPr/>
        </p:nvSpPr>
        <p:spPr>
          <a:xfrm>
            <a:off x="672029" y="5761822"/>
            <a:ext cx="6713310" cy="56930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u="sng" dirty="0" smtClean="0">
                <a:solidFill>
                  <a:schemeClr val="tx1"/>
                </a:solidFill>
              </a:rPr>
              <a:t>Fuente</a:t>
            </a:r>
            <a:r>
              <a:rPr lang="es-CO" dirty="0" smtClean="0">
                <a:solidFill>
                  <a:schemeClr val="tx1"/>
                </a:solidFill>
              </a:rPr>
              <a:t>: COSO 2013 (Committe of Sponsoring Organizations de la treadway Commission)</a:t>
            </a:r>
          </a:p>
        </p:txBody>
      </p:sp>
    </p:spTree>
    <p:extLst>
      <p:ext uri="{BB962C8B-B14F-4D97-AF65-F5344CB8AC3E}">
        <p14:creationId xmlns:p14="http://schemas.microsoft.com/office/powerpoint/2010/main" val="21463310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749147" y="2214390"/>
            <a:ext cx="2313542" cy="317285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>
                <a:solidFill>
                  <a:schemeClr val="tx1"/>
                </a:solidFill>
              </a:rPr>
              <a:t>La primera línea de defensa de una organización está formada por los Gestores y el Control Interno. Las unidades operacionales tienen la propiedad y responsabilidad para evaluar, controlar y mitigar los riesgos junto con el mantenimiento de controles internos efectivos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3415229" y="2214389"/>
            <a:ext cx="2313542" cy="317285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>
                <a:solidFill>
                  <a:schemeClr val="tx1"/>
                </a:solidFill>
              </a:rPr>
              <a:t>Como parte de esta segunda línea de defensa algunas organizaciones han establecido funciones especializadas como la de Cumplimiento, para controlar los riesgos de no conformidad con la aplicación de leyes y reglamentos externos e internos. Otras funciones especializadas son Control Financiero, Seguridad, Calidad, Inspección, y Gestión de Riesgos, todas ellas con una característica de control transversal de los procesos.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6081311" y="2214389"/>
            <a:ext cx="2313542" cy="317285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>
                <a:solidFill>
                  <a:schemeClr val="tx1"/>
                </a:solidFill>
              </a:rPr>
              <a:t>Auditoría Interna constituye la tercera línea de defensa y es el control de los controles. El Departamento de Auditoría Interna, como soporte a la Comisión de Auditoría, basándose en un enfoque de riesgo, proporciona aseguramiento a los órganos de gobierno de la organización y a la alta dirección sobre la efectividad de la evaluación y gestión de riesgos, incluyendo la forma en que la primera y la segunda línea operan.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903383" y="1024569"/>
            <a:ext cx="1961003" cy="87033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PRIMERA LINEA DE DEFENSA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6257580" y="1008044"/>
            <a:ext cx="1961003" cy="87033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TERCERA LINEA </a:t>
            </a:r>
            <a:r>
              <a:rPr lang="es-CO" b="1" dirty="0">
                <a:solidFill>
                  <a:schemeClr val="tx1"/>
                </a:solidFill>
              </a:rPr>
              <a:t>DE DEFENSA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3591498" y="1024569"/>
            <a:ext cx="1961003" cy="87033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SEGUNDA LINEA </a:t>
            </a:r>
            <a:r>
              <a:rPr lang="es-CO" b="1" dirty="0">
                <a:solidFill>
                  <a:schemeClr val="tx1"/>
                </a:solidFill>
              </a:rPr>
              <a:t>DE DEFENSA</a:t>
            </a:r>
          </a:p>
        </p:txBody>
      </p:sp>
      <p:sp>
        <p:nvSpPr>
          <p:cNvPr id="10" name="Flecha abajo 9"/>
          <p:cNvSpPr/>
          <p:nvPr/>
        </p:nvSpPr>
        <p:spPr>
          <a:xfrm>
            <a:off x="1762699" y="1894901"/>
            <a:ext cx="143219" cy="3194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Flecha abajo 10"/>
          <p:cNvSpPr/>
          <p:nvPr/>
        </p:nvSpPr>
        <p:spPr>
          <a:xfrm>
            <a:off x="4467339" y="1905917"/>
            <a:ext cx="143219" cy="3194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Flecha abajo 11"/>
          <p:cNvSpPr/>
          <p:nvPr/>
        </p:nvSpPr>
        <p:spPr>
          <a:xfrm>
            <a:off x="7166471" y="1894900"/>
            <a:ext cx="143219" cy="3194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685919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CO" sz="5400" dirty="0" smtClean="0"/>
              <a:t>MUCHAS GRACIAS </a:t>
            </a:r>
          </a:p>
          <a:p>
            <a:pPr algn="ctr">
              <a:buNone/>
            </a:pPr>
            <a:endParaRPr lang="es-CO" sz="5400" dirty="0" smtClean="0"/>
          </a:p>
          <a:p>
            <a:pPr algn="ctr">
              <a:buNone/>
            </a:pPr>
            <a:r>
              <a:rPr lang="es-CO" sz="5400" dirty="0" smtClean="0"/>
              <a:t>GERENCIA DE</a:t>
            </a:r>
          </a:p>
          <a:p>
            <a:pPr algn="ctr">
              <a:buNone/>
            </a:pPr>
            <a:r>
              <a:rPr lang="es-CO" sz="5400" dirty="0" smtClean="0"/>
              <a:t> AUDITORIA INTERNA</a:t>
            </a:r>
            <a:endParaRPr lang="es-CO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85825" y="393700"/>
            <a:ext cx="7772400" cy="575808"/>
          </a:xfrm>
        </p:spPr>
        <p:txBody>
          <a:bodyPr>
            <a:normAutofit/>
          </a:bodyPr>
          <a:lstStyle/>
          <a:p>
            <a:r>
              <a:rPr lang="es-CO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Plan Anual de Auditoría Interna</a:t>
            </a:r>
            <a:endParaRPr lang="es-CO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51857" y="1135063"/>
            <a:ext cx="6858000" cy="536575"/>
          </a:xfrm>
        </p:spPr>
        <p:txBody>
          <a:bodyPr/>
          <a:lstStyle/>
          <a:p>
            <a:r>
              <a:rPr lang="es-C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endParaRPr lang="es-C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485900" y="1671638"/>
            <a:ext cx="6623957" cy="258532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Verificar la conformidad de la entidad en el cumplimiento de las normas, políticas, procesos, planes, programas y proyectos; así mismo que el Sistema Integrado de Gestión se encuentre implementado y se mantenga de acuerdo con las normas técnicas que lo componen y con las normas legales asociadas, de acuerdo al proceso, organismo o área específica que tenga implementado los requisitos y les aplique en función de su naturaleza y competencias: MECI 1000, NTCGP:1000, ISO 9001. NTC-ISO 14001, NTC- Norma y los Estándares BASC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986088" y="4514850"/>
            <a:ext cx="378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ALCANCE</a:t>
            </a:r>
            <a:endParaRPr lang="es-CO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485900" y="4976515"/>
            <a:ext cx="6623957" cy="9233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Vigencia 2017, Procesos, procedimientos y actividades de los Sistemas de Gestión implementados en la Entidad y todos los organismos del nivel central departamental.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23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9613" y="-21987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s-CO" sz="2400" b="1" dirty="0">
                <a:latin typeface="Arial" panose="020B0604020202020204" pitchFamily="34" charset="0"/>
                <a:cs typeface="Arial" panose="020B0604020202020204" pitchFamily="34" charset="0"/>
              </a:rPr>
              <a:t>Plan Anual de Auditoría Interna</a:t>
            </a:r>
            <a:endParaRPr lang="es-CO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09613" y="770949"/>
            <a:ext cx="7886699" cy="403187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RIESGOS DEL PLAN 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Rotación de los auditores de la GAI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Conflicto de intereses de los auditores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Fallas en la definición de objetivos de las auditorías y el objeto del PAA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Falta de multidisciplinariedad en los auditores de </a:t>
            </a:r>
            <a:r>
              <a:rPr lang="es-CO" sz="1600" smtClean="0">
                <a:latin typeface="Arial" panose="020B0604020202020204" pitchFamily="34" charset="0"/>
                <a:cs typeface="Arial" panose="020B0604020202020204" pitchFamily="34" charset="0"/>
              </a:rPr>
              <a:t>la GAI</a:t>
            </a:r>
            <a:endParaRPr lang="es-CO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Saturación de auditorías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Insuficiencia de recursos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Falta de competencias técnicas especializadas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Riesgos ocupacionales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Protección inadecuada de registro de auditoría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Orden Público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Seguimiento ineficaz de los resultados del PAA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Falta de asignación de recursos para el contrato de suscripción y activación de las licencias ACL </a:t>
            </a:r>
            <a:r>
              <a:rPr lang="es-C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Analytics</a:t>
            </a:r>
            <a:endParaRPr lang="es-CO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Retrasos en la suscripción y activación de las licencias de ACL y </a:t>
            </a:r>
            <a:r>
              <a:rPr lang="es-C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Analytics</a:t>
            </a:r>
            <a:r>
              <a:rPr lang="es-C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para el mes de abril de 2017</a:t>
            </a:r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709614" y="4891700"/>
            <a:ext cx="7886698" cy="135421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RECURSOS: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Equipo de auditores formados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Tiempo asignada a cada auditoría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Herramientas de tecnología adquiridas y por adquirir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Recursos Financieros disponibles para adquirir tecnología</a:t>
            </a:r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8328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15736" y="1041853"/>
            <a:ext cx="7886700" cy="4351338"/>
          </a:xfrm>
          <a:ln w="127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O" dirty="0" smtClean="0"/>
              <a:t> </a:t>
            </a:r>
            <a:r>
              <a:rPr lang="es-CO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Criterios tenidos en cuenta para Plan de Auditoría </a:t>
            </a:r>
            <a:r>
              <a:rPr lang="es-CO" dirty="0" smtClean="0"/>
              <a:t>:</a:t>
            </a:r>
          </a:p>
          <a:p>
            <a:pPr marL="0" indent="0">
              <a:buNone/>
            </a:pPr>
            <a:endParaRPr lang="es-CO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Auditorias de Ley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Necesidades de la Alta Dirección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Análisis Planes de Mejoramiento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Riesgos identificados en los Procesos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Revisión por la Dirección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Análisis POAI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Evaluación Equipo Gerencia</a:t>
            </a:r>
          </a:p>
          <a:p>
            <a:pPr algn="ctr">
              <a:buNone/>
            </a:pP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57212" y="30163"/>
            <a:ext cx="7772400" cy="598487"/>
          </a:xfrm>
        </p:spPr>
        <p:txBody>
          <a:bodyPr>
            <a:normAutofit/>
          </a:bodyPr>
          <a:lstStyle/>
          <a:p>
            <a:r>
              <a:rPr lang="es-C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Plan Anual de Autorías Internas</a:t>
            </a:r>
            <a:endParaRPr lang="es-CO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819540"/>
              </p:ext>
            </p:extLst>
          </p:nvPr>
        </p:nvGraphicFramePr>
        <p:xfrm>
          <a:off x="557212" y="835480"/>
          <a:ext cx="8096931" cy="5046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559"/>
                <a:gridCol w="2267511"/>
                <a:gridCol w="2283934"/>
                <a:gridCol w="1207098"/>
                <a:gridCol w="1349829"/>
              </a:tblGrid>
              <a:tr h="454433">
                <a:tc rowSpan="2">
                  <a:txBody>
                    <a:bodyPr/>
                    <a:lstStyle/>
                    <a:p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Ciclo de Auditoría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AUDITADO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Auditor Líder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Auditor Interno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14336">
                <a:tc vMerge="1">
                  <a:txBody>
                    <a:bodyPr/>
                    <a:lstStyle/>
                    <a:p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Proceso o Tema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Dependencia/proceso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97568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Enero/ Febrero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Auditoría a Control Interno Contable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Dirección Contabilidad/Gestión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Financiera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Dora Corrales C.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John Jairo Monsalve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97568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Febrero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Auditoria externa de seguimiento de sellos de productos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Fábrica de Licores y Alcoholes /Fabricación de licores y alcoholes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CO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Contratada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04255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Febrero/ Abril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Auditoria a Control Interno Disciplinario  (Aplazada)</a:t>
                      </a:r>
                    </a:p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está realizando Auditoría en DAPARD.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Dirección de Control Interno Disciplinario/Desarrollo de Capital Humano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John Jairo Monsalve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Dora Corrales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C.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853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Febrero/ Abril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Nómina FLA. /ACL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Fábrica de Licores y Alcoholes/Desarrollo del Capital Humano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María Victoria Ochoa U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Juan C. Gómez C. y César Casarrubia C.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042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Febrero/ Abril</a:t>
                      </a:r>
                    </a:p>
                    <a:p>
                      <a:endParaRPr lang="es-CO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Factores de Riesgo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Dirección de Factores de Riesgo/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Gestión en Salud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Jorge E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Cañas G.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Alexander Ortega Pimienta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71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491172"/>
              </p:ext>
            </p:extLst>
          </p:nvPr>
        </p:nvGraphicFramePr>
        <p:xfrm>
          <a:off x="557212" y="835480"/>
          <a:ext cx="8142406" cy="5564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559"/>
                <a:gridCol w="2267511"/>
                <a:gridCol w="2283934"/>
                <a:gridCol w="1207098"/>
                <a:gridCol w="1395304"/>
              </a:tblGrid>
              <a:tr h="454433">
                <a:tc rowSpan="2">
                  <a:txBody>
                    <a:bodyPr/>
                    <a:lstStyle/>
                    <a:p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Ciclo de Auditoría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AUDITADO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Auditor Líder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Auditor Interno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14336">
                <a:tc vMerge="1">
                  <a:txBody>
                    <a:bodyPr/>
                    <a:lstStyle/>
                    <a:p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Proceso o Tema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Dependencia/proceso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46507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Febrero/ Abril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Alimentación Escolar – PAE (Suspendida por estar Contraloría Auditando)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Gestión de la prestación del Servicio Educativo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John Jairo Monsalve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Dora Corrales Castañeda.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97568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 / Julio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Regalías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Dpto. de Planeación/ Planeación del Desarrollo – Gestión Financiera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Beatriz Arias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Gómez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María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Victoria Ocho Uribe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03319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 / Julio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Vías Secundarias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Secretaría Infraestructura Física/Promoción del Desarrollo Físico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John Jairo Monsalve</a:t>
                      </a:r>
                    </a:p>
                    <a:p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César Casarrubia Conde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51510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 / Junio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Gestión Documental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Gestión Documental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Jorge Enrique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Cañas G.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Dora Corrales Castañeda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20090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Auditoria Interna del Sistema de Calidad ISO 9001/NTS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GP-1000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Fábrica de Licores y Alcoholes de Antioquia 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CO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Contratada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255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Abril/</a:t>
                      </a:r>
                    </a:p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Auditoria al Proceso de Comercialización de Licores y Alcoholes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FLA. / Comercialización de Licores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2068286" y="97971"/>
            <a:ext cx="5802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Plan Anual de Autorías Internas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3451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929473"/>
              </p:ext>
            </p:extLst>
          </p:nvPr>
        </p:nvGraphicFramePr>
        <p:xfrm>
          <a:off x="557212" y="890771"/>
          <a:ext cx="8165143" cy="5130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559"/>
                <a:gridCol w="2267511"/>
                <a:gridCol w="2283934"/>
                <a:gridCol w="1207098"/>
                <a:gridCol w="1418041"/>
              </a:tblGrid>
              <a:tr h="422470">
                <a:tc rowSpan="2">
                  <a:txBody>
                    <a:bodyPr/>
                    <a:lstStyle/>
                    <a:p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Ciclo de Auditoría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AUDITADO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Auditor Líder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Auditor Interno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27820">
                <a:tc vMerge="1">
                  <a:txBody>
                    <a:bodyPr/>
                    <a:lstStyle/>
                    <a:p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Proceso o Tema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Dependencia/proceso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15244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Abril/</a:t>
                      </a:r>
                    </a:p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Auditoria al Proceso de Fabricación de Licores y Alcoholes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FLA. / Fabricación de Licores y Alcoholes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15244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Abril/</a:t>
                      </a:r>
                    </a:p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Auditoria al Proceso de Administración de los Tributos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Hacienda / Administración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Tributos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60885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Abril/</a:t>
                      </a:r>
                    </a:p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</a:p>
                    <a:p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Auditoría al Proceso de Gestión Financiera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Hacienda / Gestión Financiera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05686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Abril/</a:t>
                      </a:r>
                    </a:p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Auditoría al proceso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Gestión Documental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/ Gestión Documental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15244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Abril/</a:t>
                      </a:r>
                    </a:p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Auditoria al Proceso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Planeación y Administración de las TIC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Gestión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Humana / Planeación y Administración de las TIC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40654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Abril/</a:t>
                      </a:r>
                    </a:p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</a:p>
                    <a:p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Auditoria al Proceso de Soporte Logístico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/ Soporte Logístico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872343" y="283029"/>
            <a:ext cx="5987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Plan Anual de Autorías Internas</a:t>
            </a:r>
            <a:endParaRPr lang="es-CO" b="1" dirty="0"/>
          </a:p>
          <a:p>
            <a:pPr algn="ctr"/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169244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019131"/>
              </p:ext>
            </p:extLst>
          </p:nvPr>
        </p:nvGraphicFramePr>
        <p:xfrm>
          <a:off x="410936" y="737054"/>
          <a:ext cx="8165143" cy="5327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559"/>
                <a:gridCol w="2267511"/>
                <a:gridCol w="2283934"/>
                <a:gridCol w="1207098"/>
                <a:gridCol w="1418041"/>
              </a:tblGrid>
              <a:tr h="422470">
                <a:tc rowSpan="2">
                  <a:txBody>
                    <a:bodyPr/>
                    <a:lstStyle/>
                    <a:p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Ciclo de Auditoría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AUDITADO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Auditor Líder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Auditor Interno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27820">
                <a:tc vMerge="1">
                  <a:txBody>
                    <a:bodyPr/>
                    <a:lstStyle/>
                    <a:p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Proceso o Tema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Dependencia/proceso</a:t>
                      </a:r>
                      <a:endParaRPr lang="es-CO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15244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Abril/</a:t>
                      </a:r>
                    </a:p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Auditoria al Proceso de Contratación Administrativa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/ Contratación Administrativa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15244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Abril/</a:t>
                      </a:r>
                    </a:p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Auditoría al Proceso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Gestión Jurídica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/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Gestión Jurídica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60885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Abril/</a:t>
                      </a:r>
                    </a:p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Auditoría al Proceso de Desarrollo del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Capital Humano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Gestión Humana / Desarrollo del Capital Humano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05686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Abril/</a:t>
                      </a:r>
                    </a:p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Auditoría al Proceso de Planeación del Desarrollo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Planeación / Proceso de Planeación del Desarrollo.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15244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Abril/</a:t>
                      </a:r>
                    </a:p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Auditoría al Proceso de Estructura Organizacional y Empleo Público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Gestión Humana / Proceso de Estructura Organización y Empleo Público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40654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Abril/</a:t>
                      </a:r>
                    </a:p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</a:p>
                    <a:p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Auditoría al Proceso de Comunicación Pública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Gerencia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Comunicaciones/ Comunicación Pública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Asignar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504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454</TotalTime>
  <Words>2144</Words>
  <Application>Microsoft Office PowerPoint</Application>
  <PresentationFormat>Presentación en pantalla (4:3)</PresentationFormat>
  <Paragraphs>446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30" baseType="lpstr">
      <vt:lpstr>MS PGothic</vt:lpstr>
      <vt:lpstr>Arial</vt:lpstr>
      <vt:lpstr>Calibri</vt:lpstr>
      <vt:lpstr>Calibri Light</vt:lpstr>
      <vt:lpstr>Trebuchet MS</vt:lpstr>
      <vt:lpstr>Wingdings</vt:lpstr>
      <vt:lpstr>Tema de Office</vt:lpstr>
      <vt:lpstr>  PLAN ANUAL DE AUDITORIAS   GOBERNACIÓN DE ANTIOQUIA  GERENCIA DE AUDITORÍA INTERNA   PROCESO EVALUACIÓN INDEPENDIENTE  Y CULTURA DEL CONTROL  2017   </vt:lpstr>
      <vt:lpstr>Plan Anual de Auditorías Internas</vt:lpstr>
      <vt:lpstr>Plan Anual de Auditoría Interna</vt:lpstr>
      <vt:lpstr>Plan Anual de Auditoría Interna</vt:lpstr>
      <vt:lpstr>Presentación de PowerPoint</vt:lpstr>
      <vt:lpstr>Plan Anual de Autorías Internas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AUDITORIAS ENTES DE CONTROL</vt:lpstr>
      <vt:lpstr>Presentación de PowerPoint</vt:lpstr>
      <vt:lpstr>Presentación de PowerPoint</vt:lpstr>
      <vt:lpstr>Presentación de PowerPoint</vt:lpstr>
      <vt:lpstr>Presentación de PowerPoint</vt:lpstr>
      <vt:lpstr>MODELO DE LAS 3 LINEAS DE DEFENSA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 EDUARDO NARANJO ISAZA</dc:creator>
  <cp:lastModifiedBy>MONICA HOLGUIN CASTANO</cp:lastModifiedBy>
  <cp:revision>67</cp:revision>
  <dcterms:created xsi:type="dcterms:W3CDTF">2016-05-16T16:11:15Z</dcterms:created>
  <dcterms:modified xsi:type="dcterms:W3CDTF">2017-03-21T20:40:02Z</dcterms:modified>
</cp:coreProperties>
</file>